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media16.avi" ContentType="video/x-msvideo"/>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3004800" cy="97536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C8AF4B3-A2E0-4B16-9475-99CF07410DCC}"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25" name="PlaceHolder 2"/>
          <p:cNvSpPr>
            <a:spLocks noGrp="1"/>
          </p:cNvSpPr>
          <p:nvPr>
            <p:ph/>
          </p:nvPr>
        </p:nvSpPr>
        <p:spPr>
          <a:xfrm>
            <a:off x="952560" y="259092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26" name="PlaceHolder 3"/>
          <p:cNvSpPr>
            <a:spLocks noGrp="1"/>
          </p:cNvSpPr>
          <p:nvPr>
            <p:ph/>
          </p:nvPr>
        </p:nvSpPr>
        <p:spPr>
          <a:xfrm>
            <a:off x="952560" y="587448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 name="PlaceHolder 4"/>
          <p:cNvSpPr>
            <a:spLocks noGrp="1"/>
          </p:cNvSpPr>
          <p:nvPr>
            <p:ph type="sldNum" idx="1"/>
          </p:nvPr>
        </p:nvSpPr>
        <p:spPr/>
        <p:txBody>
          <a:bodyPr/>
          <a:p>
            <a:fld id="{780CEAE8-D9FD-4EFD-90EC-5BEC7C7D791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28"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29"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0" name="PlaceHolder 4"/>
          <p:cNvSpPr>
            <a:spLocks noGrp="1"/>
          </p:cNvSpPr>
          <p:nvPr>
            <p:ph/>
          </p:nvPr>
        </p:nvSpPr>
        <p:spPr>
          <a:xfrm>
            <a:off x="95256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1" name="PlaceHolder 5"/>
          <p:cNvSpPr>
            <a:spLocks noGrp="1"/>
          </p:cNvSpPr>
          <p:nvPr>
            <p:ph/>
          </p:nvPr>
        </p:nvSpPr>
        <p:spPr>
          <a:xfrm>
            <a:off x="664020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 name="PlaceHolder 6"/>
          <p:cNvSpPr>
            <a:spLocks noGrp="1"/>
          </p:cNvSpPr>
          <p:nvPr>
            <p:ph type="sldNum" idx="1"/>
          </p:nvPr>
        </p:nvSpPr>
        <p:spPr/>
        <p:txBody>
          <a:bodyPr/>
          <a:p>
            <a:fld id="{4B0B19A7-EFF7-496E-AA1E-2124EAB5FC4F}"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33" name="PlaceHolder 2"/>
          <p:cNvSpPr>
            <a:spLocks noGrp="1"/>
          </p:cNvSpPr>
          <p:nvPr>
            <p:ph/>
          </p:nvPr>
        </p:nvSpPr>
        <p:spPr>
          <a:xfrm>
            <a:off x="95256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4" name="PlaceHolder 3"/>
          <p:cNvSpPr>
            <a:spLocks noGrp="1"/>
          </p:cNvSpPr>
          <p:nvPr>
            <p:ph/>
          </p:nvPr>
        </p:nvSpPr>
        <p:spPr>
          <a:xfrm>
            <a:off x="470520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5" name="PlaceHolder 4"/>
          <p:cNvSpPr>
            <a:spLocks noGrp="1"/>
          </p:cNvSpPr>
          <p:nvPr>
            <p:ph/>
          </p:nvPr>
        </p:nvSpPr>
        <p:spPr>
          <a:xfrm>
            <a:off x="845820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6" name="PlaceHolder 5"/>
          <p:cNvSpPr>
            <a:spLocks noGrp="1"/>
          </p:cNvSpPr>
          <p:nvPr>
            <p:ph/>
          </p:nvPr>
        </p:nvSpPr>
        <p:spPr>
          <a:xfrm>
            <a:off x="95256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7" name="PlaceHolder 6"/>
          <p:cNvSpPr>
            <a:spLocks noGrp="1"/>
          </p:cNvSpPr>
          <p:nvPr>
            <p:ph/>
          </p:nvPr>
        </p:nvSpPr>
        <p:spPr>
          <a:xfrm>
            <a:off x="470520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38" name="PlaceHolder 7"/>
          <p:cNvSpPr>
            <a:spLocks noGrp="1"/>
          </p:cNvSpPr>
          <p:nvPr>
            <p:ph/>
          </p:nvPr>
        </p:nvSpPr>
        <p:spPr>
          <a:xfrm>
            <a:off x="845820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9" name="PlaceHolder 8"/>
          <p:cNvSpPr>
            <a:spLocks noGrp="1"/>
          </p:cNvSpPr>
          <p:nvPr>
            <p:ph type="sldNum" idx="1"/>
          </p:nvPr>
        </p:nvSpPr>
        <p:spPr/>
        <p:txBody>
          <a:bodyPr/>
          <a:p>
            <a:fld id="{40649ABA-D31F-424E-AEC1-CAF1771053B1}"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F9FFD77-1245-428D-AD28-CE585590C6DD}"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43" name="PlaceHolder 2"/>
          <p:cNvSpPr>
            <a:spLocks noGrp="1"/>
          </p:cNvSpPr>
          <p:nvPr>
            <p:ph type="subTitle"/>
          </p:nvPr>
        </p:nvSpPr>
        <p:spPr>
          <a:xfrm>
            <a:off x="952560" y="2590920"/>
            <a:ext cx="11099520" cy="6286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34F8936C-9425-4A11-A97D-7AF18648C680}"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45" name="PlaceHolder 2"/>
          <p:cNvSpPr>
            <a:spLocks noGrp="1"/>
          </p:cNvSpPr>
          <p:nvPr>
            <p:ph/>
          </p:nvPr>
        </p:nvSpPr>
        <p:spPr>
          <a:xfrm>
            <a:off x="952560" y="2590920"/>
            <a:ext cx="1109952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4" name="PlaceHolder 3"/>
          <p:cNvSpPr>
            <a:spLocks noGrp="1"/>
          </p:cNvSpPr>
          <p:nvPr>
            <p:ph type="sldNum" idx="2"/>
          </p:nvPr>
        </p:nvSpPr>
        <p:spPr/>
        <p:txBody>
          <a:bodyPr/>
          <a:p>
            <a:fld id="{4C96191E-AFA8-41C9-A64A-037666508ECB}"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47" name="PlaceHolder 2"/>
          <p:cNvSpPr>
            <a:spLocks noGrp="1"/>
          </p:cNvSpPr>
          <p:nvPr>
            <p:ph/>
          </p:nvPr>
        </p:nvSpPr>
        <p:spPr>
          <a:xfrm>
            <a:off x="95256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48" name="PlaceHolder 3"/>
          <p:cNvSpPr>
            <a:spLocks noGrp="1"/>
          </p:cNvSpPr>
          <p:nvPr>
            <p:ph/>
          </p:nvPr>
        </p:nvSpPr>
        <p:spPr>
          <a:xfrm>
            <a:off x="664020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 name="PlaceHolder 4"/>
          <p:cNvSpPr>
            <a:spLocks noGrp="1"/>
          </p:cNvSpPr>
          <p:nvPr>
            <p:ph type="sldNum" idx="2"/>
          </p:nvPr>
        </p:nvSpPr>
        <p:spPr/>
        <p:txBody>
          <a:bodyPr/>
          <a:p>
            <a:fld id="{CD7CFCCB-E356-44F0-AAEF-FCD711C73CDD}"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3" name="PlaceHolder 2"/>
          <p:cNvSpPr>
            <a:spLocks noGrp="1"/>
          </p:cNvSpPr>
          <p:nvPr>
            <p:ph type="sldNum" idx="2"/>
          </p:nvPr>
        </p:nvSpPr>
        <p:spPr/>
        <p:txBody>
          <a:bodyPr/>
          <a:p>
            <a:fld id="{0E820D14-9A1A-4FAC-836C-BE027CB4CDCC}"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952560" y="254160"/>
            <a:ext cx="11099520" cy="10006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8666B9BB-ED73-4B48-8F1F-E0974C2AEF1C}"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52"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3" name="PlaceHolder 3"/>
          <p:cNvSpPr>
            <a:spLocks noGrp="1"/>
          </p:cNvSpPr>
          <p:nvPr>
            <p:ph/>
          </p:nvPr>
        </p:nvSpPr>
        <p:spPr>
          <a:xfrm>
            <a:off x="664020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4" name="PlaceHolder 4"/>
          <p:cNvSpPr>
            <a:spLocks noGrp="1"/>
          </p:cNvSpPr>
          <p:nvPr>
            <p:ph/>
          </p:nvPr>
        </p:nvSpPr>
        <p:spPr>
          <a:xfrm>
            <a:off x="95256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2"/>
          </p:nvPr>
        </p:nvSpPr>
        <p:spPr/>
        <p:txBody>
          <a:bodyPr/>
          <a:p>
            <a:fld id="{86AF4612-EA11-46B0-A4E1-CCD9FC60B61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4" name="PlaceHolder 2"/>
          <p:cNvSpPr>
            <a:spLocks noGrp="1"/>
          </p:cNvSpPr>
          <p:nvPr>
            <p:ph type="subTitle"/>
          </p:nvPr>
        </p:nvSpPr>
        <p:spPr>
          <a:xfrm>
            <a:off x="952560" y="2590920"/>
            <a:ext cx="11099520" cy="6286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30351DE0-CB97-4712-A58D-8DCD7C89A0E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56" name="PlaceHolder 2"/>
          <p:cNvSpPr>
            <a:spLocks noGrp="1"/>
          </p:cNvSpPr>
          <p:nvPr>
            <p:ph/>
          </p:nvPr>
        </p:nvSpPr>
        <p:spPr>
          <a:xfrm>
            <a:off x="95256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7"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8" name="PlaceHolder 4"/>
          <p:cNvSpPr>
            <a:spLocks noGrp="1"/>
          </p:cNvSpPr>
          <p:nvPr>
            <p:ph/>
          </p:nvPr>
        </p:nvSpPr>
        <p:spPr>
          <a:xfrm>
            <a:off x="664020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2"/>
          </p:nvPr>
        </p:nvSpPr>
        <p:spPr/>
        <p:txBody>
          <a:bodyPr/>
          <a:p>
            <a:fld id="{2BFCE0DB-EE65-4953-92A8-96270A8F74AB}"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60"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1"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2" name="PlaceHolder 4"/>
          <p:cNvSpPr>
            <a:spLocks noGrp="1"/>
          </p:cNvSpPr>
          <p:nvPr>
            <p:ph/>
          </p:nvPr>
        </p:nvSpPr>
        <p:spPr>
          <a:xfrm>
            <a:off x="952560" y="587448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2"/>
          </p:nvPr>
        </p:nvSpPr>
        <p:spPr/>
        <p:txBody>
          <a:bodyPr/>
          <a:p>
            <a:fld id="{C0A56C6A-D546-4F31-9CA7-081BF6E2B119}"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64" name="PlaceHolder 2"/>
          <p:cNvSpPr>
            <a:spLocks noGrp="1"/>
          </p:cNvSpPr>
          <p:nvPr>
            <p:ph/>
          </p:nvPr>
        </p:nvSpPr>
        <p:spPr>
          <a:xfrm>
            <a:off x="952560" y="259092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5" name="PlaceHolder 3"/>
          <p:cNvSpPr>
            <a:spLocks noGrp="1"/>
          </p:cNvSpPr>
          <p:nvPr>
            <p:ph/>
          </p:nvPr>
        </p:nvSpPr>
        <p:spPr>
          <a:xfrm>
            <a:off x="952560" y="587448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 name="PlaceHolder 4"/>
          <p:cNvSpPr>
            <a:spLocks noGrp="1"/>
          </p:cNvSpPr>
          <p:nvPr>
            <p:ph type="sldNum" idx="2"/>
          </p:nvPr>
        </p:nvSpPr>
        <p:spPr/>
        <p:txBody>
          <a:bodyPr/>
          <a:p>
            <a:fld id="{41448438-FCDA-4711-9903-2E194529F95D}"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67"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8"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9" name="PlaceHolder 4"/>
          <p:cNvSpPr>
            <a:spLocks noGrp="1"/>
          </p:cNvSpPr>
          <p:nvPr>
            <p:ph/>
          </p:nvPr>
        </p:nvSpPr>
        <p:spPr>
          <a:xfrm>
            <a:off x="95256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0" name="PlaceHolder 5"/>
          <p:cNvSpPr>
            <a:spLocks noGrp="1"/>
          </p:cNvSpPr>
          <p:nvPr>
            <p:ph/>
          </p:nvPr>
        </p:nvSpPr>
        <p:spPr>
          <a:xfrm>
            <a:off x="664020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 name="PlaceHolder 6"/>
          <p:cNvSpPr>
            <a:spLocks noGrp="1"/>
          </p:cNvSpPr>
          <p:nvPr>
            <p:ph type="sldNum" idx="2"/>
          </p:nvPr>
        </p:nvSpPr>
        <p:spPr/>
        <p:txBody>
          <a:bodyPr/>
          <a:p>
            <a:fld id="{0949B87C-83A6-4DDA-8193-F35A995A98D6}"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72" name="PlaceHolder 2"/>
          <p:cNvSpPr>
            <a:spLocks noGrp="1"/>
          </p:cNvSpPr>
          <p:nvPr>
            <p:ph/>
          </p:nvPr>
        </p:nvSpPr>
        <p:spPr>
          <a:xfrm>
            <a:off x="95256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3" name="PlaceHolder 3"/>
          <p:cNvSpPr>
            <a:spLocks noGrp="1"/>
          </p:cNvSpPr>
          <p:nvPr>
            <p:ph/>
          </p:nvPr>
        </p:nvSpPr>
        <p:spPr>
          <a:xfrm>
            <a:off x="470520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4" name="PlaceHolder 4"/>
          <p:cNvSpPr>
            <a:spLocks noGrp="1"/>
          </p:cNvSpPr>
          <p:nvPr>
            <p:ph/>
          </p:nvPr>
        </p:nvSpPr>
        <p:spPr>
          <a:xfrm>
            <a:off x="8458200" y="259092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5" name="PlaceHolder 5"/>
          <p:cNvSpPr>
            <a:spLocks noGrp="1"/>
          </p:cNvSpPr>
          <p:nvPr>
            <p:ph/>
          </p:nvPr>
        </p:nvSpPr>
        <p:spPr>
          <a:xfrm>
            <a:off x="95256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6" name="PlaceHolder 6"/>
          <p:cNvSpPr>
            <a:spLocks noGrp="1"/>
          </p:cNvSpPr>
          <p:nvPr>
            <p:ph/>
          </p:nvPr>
        </p:nvSpPr>
        <p:spPr>
          <a:xfrm>
            <a:off x="470520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77" name="PlaceHolder 7"/>
          <p:cNvSpPr>
            <a:spLocks noGrp="1"/>
          </p:cNvSpPr>
          <p:nvPr>
            <p:ph/>
          </p:nvPr>
        </p:nvSpPr>
        <p:spPr>
          <a:xfrm>
            <a:off x="8458200" y="5874480"/>
            <a:ext cx="35737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9" name="PlaceHolder 8"/>
          <p:cNvSpPr>
            <a:spLocks noGrp="1"/>
          </p:cNvSpPr>
          <p:nvPr>
            <p:ph type="sldNum" idx="2"/>
          </p:nvPr>
        </p:nvSpPr>
        <p:spPr/>
        <p:txBody>
          <a:bodyPr/>
          <a:p>
            <a:fld id="{FB647C4E-B96F-4182-B51B-ACF0DD5677CA}"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6" name="PlaceHolder 2"/>
          <p:cNvSpPr>
            <a:spLocks noGrp="1"/>
          </p:cNvSpPr>
          <p:nvPr>
            <p:ph/>
          </p:nvPr>
        </p:nvSpPr>
        <p:spPr>
          <a:xfrm>
            <a:off x="952560" y="2590920"/>
            <a:ext cx="1109952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4" name="PlaceHolder 3"/>
          <p:cNvSpPr>
            <a:spLocks noGrp="1"/>
          </p:cNvSpPr>
          <p:nvPr>
            <p:ph type="sldNum" idx="1"/>
          </p:nvPr>
        </p:nvSpPr>
        <p:spPr/>
        <p:txBody>
          <a:bodyPr/>
          <a:p>
            <a:fld id="{57FA4111-8B6B-48C1-A466-9E6F9DCFD853}"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8" name="PlaceHolder 2"/>
          <p:cNvSpPr>
            <a:spLocks noGrp="1"/>
          </p:cNvSpPr>
          <p:nvPr>
            <p:ph/>
          </p:nvPr>
        </p:nvSpPr>
        <p:spPr>
          <a:xfrm>
            <a:off x="95256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9" name="PlaceHolder 3"/>
          <p:cNvSpPr>
            <a:spLocks noGrp="1"/>
          </p:cNvSpPr>
          <p:nvPr>
            <p:ph/>
          </p:nvPr>
        </p:nvSpPr>
        <p:spPr>
          <a:xfrm>
            <a:off x="664020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5" name="PlaceHolder 4"/>
          <p:cNvSpPr>
            <a:spLocks noGrp="1"/>
          </p:cNvSpPr>
          <p:nvPr>
            <p:ph type="sldNum" idx="1"/>
          </p:nvPr>
        </p:nvSpPr>
        <p:spPr/>
        <p:txBody>
          <a:bodyPr/>
          <a:p>
            <a:fld id="{27F6A937-9820-43F6-AE83-7BFF998827D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3" name="PlaceHolder 2"/>
          <p:cNvSpPr>
            <a:spLocks noGrp="1"/>
          </p:cNvSpPr>
          <p:nvPr>
            <p:ph type="sldNum" idx="1"/>
          </p:nvPr>
        </p:nvSpPr>
        <p:spPr/>
        <p:txBody>
          <a:bodyPr/>
          <a:p>
            <a:fld id="{4EFC8A17-C64C-4AF0-88DF-A7935AC5343B}"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952560" y="254160"/>
            <a:ext cx="11099520" cy="10006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44C96342-22BD-4F1C-8375-B42B26254F7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13"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14" name="PlaceHolder 3"/>
          <p:cNvSpPr>
            <a:spLocks noGrp="1"/>
          </p:cNvSpPr>
          <p:nvPr>
            <p:ph/>
          </p:nvPr>
        </p:nvSpPr>
        <p:spPr>
          <a:xfrm>
            <a:off x="664020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15" name="PlaceHolder 4"/>
          <p:cNvSpPr>
            <a:spLocks noGrp="1"/>
          </p:cNvSpPr>
          <p:nvPr>
            <p:ph/>
          </p:nvPr>
        </p:nvSpPr>
        <p:spPr>
          <a:xfrm>
            <a:off x="95256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1"/>
          </p:nvPr>
        </p:nvSpPr>
        <p:spPr/>
        <p:txBody>
          <a:bodyPr/>
          <a:p>
            <a:fld id="{E894BBB5-37E3-41CD-8B0A-F5FFAFA77188}"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17" name="PlaceHolder 2"/>
          <p:cNvSpPr>
            <a:spLocks noGrp="1"/>
          </p:cNvSpPr>
          <p:nvPr>
            <p:ph/>
          </p:nvPr>
        </p:nvSpPr>
        <p:spPr>
          <a:xfrm>
            <a:off x="952560" y="2590920"/>
            <a:ext cx="5416560" cy="628632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18"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19" name="PlaceHolder 4"/>
          <p:cNvSpPr>
            <a:spLocks noGrp="1"/>
          </p:cNvSpPr>
          <p:nvPr>
            <p:ph/>
          </p:nvPr>
        </p:nvSpPr>
        <p:spPr>
          <a:xfrm>
            <a:off x="6640200" y="587448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1"/>
          </p:nvPr>
        </p:nvSpPr>
        <p:spPr/>
        <p:txBody>
          <a:bodyPr/>
          <a:p>
            <a:fld id="{6E47E0B8-7426-437F-B71F-AE0242854085}"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endParaRPr b="0" lang="en-US" sz="3200" spc="-1" strike="noStrike">
              <a:solidFill>
                <a:srgbClr val="000000"/>
              </a:solidFill>
              <a:latin typeface="Helvetica Neue"/>
            </a:endParaRPr>
          </a:p>
        </p:txBody>
      </p:sp>
      <p:sp>
        <p:nvSpPr>
          <p:cNvPr id="21" name="PlaceHolder 2"/>
          <p:cNvSpPr>
            <a:spLocks noGrp="1"/>
          </p:cNvSpPr>
          <p:nvPr>
            <p:ph/>
          </p:nvPr>
        </p:nvSpPr>
        <p:spPr>
          <a:xfrm>
            <a:off x="95256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22" name="PlaceHolder 3"/>
          <p:cNvSpPr>
            <a:spLocks noGrp="1"/>
          </p:cNvSpPr>
          <p:nvPr>
            <p:ph/>
          </p:nvPr>
        </p:nvSpPr>
        <p:spPr>
          <a:xfrm>
            <a:off x="6640200" y="2590920"/>
            <a:ext cx="541656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23" name="PlaceHolder 4"/>
          <p:cNvSpPr>
            <a:spLocks noGrp="1"/>
          </p:cNvSpPr>
          <p:nvPr>
            <p:ph/>
          </p:nvPr>
        </p:nvSpPr>
        <p:spPr>
          <a:xfrm>
            <a:off x="952560" y="5874480"/>
            <a:ext cx="11099520" cy="2998440"/>
          </a:xfrm>
          <a:prstGeom prst="rect">
            <a:avLst/>
          </a:prstGeom>
          <a:noFill/>
          <a:ln w="0">
            <a:noFill/>
          </a:ln>
        </p:spPr>
        <p:txBody>
          <a:bodyPr lIns="0" rIns="0" tIns="0" bIns="0" anchor="t">
            <a:normAutofit/>
          </a:bodyPr>
          <a:p>
            <a:endParaRPr b="0" lang="en-US" sz="3200" spc="-1" strike="noStrike">
              <a:solidFill>
                <a:srgbClr val="000000"/>
              </a:solidFill>
              <a:latin typeface="Helvetica Neue"/>
            </a:endParaRPr>
          </a:p>
        </p:txBody>
      </p:sp>
      <p:sp>
        <p:nvSpPr>
          <p:cNvPr id="6" name="PlaceHolder 5"/>
          <p:cNvSpPr>
            <a:spLocks noGrp="1"/>
          </p:cNvSpPr>
          <p:nvPr>
            <p:ph type="sldNum" idx="1"/>
          </p:nvPr>
        </p:nvSpPr>
        <p:spPr/>
        <p:txBody>
          <a:bodyPr/>
          <a:p>
            <a:fld id="{A50CD3CF-B1F3-4CAC-B60C-BB25B75E39F3}"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70080" y="1638360"/>
            <a:ext cx="10464480" cy="3301560"/>
          </a:xfrm>
          <a:prstGeom prst="rect">
            <a:avLst/>
          </a:prstGeom>
          <a:noFill/>
          <a:ln w="12600">
            <a:noFill/>
          </a:ln>
        </p:spPr>
        <p:txBody>
          <a:bodyPr lIns="50760" rIns="50760" tIns="50760" bIns="50760" anchor="b">
            <a:noAutofit/>
          </a:bodyPr>
          <a:p>
            <a:pPr algn="ctr">
              <a:lnSpc>
                <a:spcPct val="100000"/>
              </a:lnSpc>
              <a:buNone/>
              <a:tabLst>
                <a:tab algn="l" pos="0"/>
              </a:tabLst>
            </a:pPr>
            <a:r>
              <a:rPr b="0" lang="en-US" sz="8000" spc="-1" strike="noStrike">
                <a:solidFill>
                  <a:srgbClr val="000000"/>
                </a:solidFill>
                <a:latin typeface="Helvetica Neue Medium"/>
                <a:ea typeface="Helvetica Neue Medium"/>
              </a:rPr>
              <a:t>Title Text</a:t>
            </a:r>
            <a:endParaRPr b="0" lang="en-US" sz="8000" spc="-1" strike="noStrike">
              <a:solidFill>
                <a:srgbClr val="000000"/>
              </a:solidFill>
              <a:latin typeface="Helvetica Neue"/>
            </a:endParaRPr>
          </a:p>
        </p:txBody>
      </p:sp>
      <p:sp>
        <p:nvSpPr>
          <p:cNvPr id="1" name="PlaceHolder 2"/>
          <p:cNvSpPr>
            <a:spLocks noGrp="1"/>
          </p:cNvSpPr>
          <p:nvPr>
            <p:ph type="body"/>
          </p:nvPr>
        </p:nvSpPr>
        <p:spPr>
          <a:xfrm>
            <a:off x="1270080" y="5041800"/>
            <a:ext cx="10464480" cy="1130040"/>
          </a:xfrm>
          <a:prstGeom prst="rect">
            <a:avLst/>
          </a:prstGeom>
          <a:noFill/>
          <a:ln w="12600">
            <a:noFill/>
          </a:ln>
        </p:spPr>
        <p:txBody>
          <a:bodyPr lIns="50760" rIns="50760" tIns="50760" bIns="50760" anchor="t">
            <a:noAutofit/>
          </a:bodyPr>
          <a:p>
            <a:pPr algn="ctr">
              <a:lnSpc>
                <a:spcPct val="100000"/>
              </a:lnSpc>
              <a:buNone/>
              <a:tabLst>
                <a:tab algn="l" pos="0"/>
              </a:tabLst>
            </a:pPr>
            <a:r>
              <a:rPr b="0" lang="en-US" sz="3700" spc="-1" strike="noStrike">
                <a:solidFill>
                  <a:srgbClr val="000000"/>
                </a:solidFill>
                <a:latin typeface="Helvetica Neue"/>
                <a:ea typeface="Helvetica Neue"/>
              </a:rPr>
              <a:t>Body Level One</a:t>
            </a:r>
            <a:endParaRPr b="0" lang="en-US" sz="3700" spc="-1" strike="noStrike">
              <a:solidFill>
                <a:srgbClr val="000000"/>
              </a:solidFill>
              <a:latin typeface="Helvetica Neue"/>
            </a:endParaRPr>
          </a:p>
          <a:p>
            <a:pPr algn="ctr">
              <a:lnSpc>
                <a:spcPct val="100000"/>
              </a:lnSpc>
              <a:buNone/>
              <a:tabLst>
                <a:tab algn="l" pos="0"/>
              </a:tabLst>
            </a:pPr>
            <a:r>
              <a:rPr b="0" lang="en-US" sz="3700" spc="-1" strike="noStrike">
                <a:solidFill>
                  <a:srgbClr val="000000"/>
                </a:solidFill>
                <a:latin typeface="Helvetica Neue"/>
                <a:ea typeface="Helvetica Neue"/>
              </a:rPr>
              <a:t>Body Level Two</a:t>
            </a:r>
            <a:endParaRPr b="0" lang="en-US" sz="3700" spc="-1" strike="noStrike">
              <a:solidFill>
                <a:srgbClr val="000000"/>
              </a:solidFill>
              <a:latin typeface="Helvetica Neue"/>
            </a:endParaRPr>
          </a:p>
          <a:p>
            <a:pPr algn="ctr">
              <a:lnSpc>
                <a:spcPct val="100000"/>
              </a:lnSpc>
              <a:buNone/>
              <a:tabLst>
                <a:tab algn="l" pos="0"/>
              </a:tabLst>
            </a:pPr>
            <a:r>
              <a:rPr b="0" lang="en-US" sz="3700" spc="-1" strike="noStrike">
                <a:solidFill>
                  <a:srgbClr val="000000"/>
                </a:solidFill>
                <a:latin typeface="Helvetica Neue"/>
                <a:ea typeface="Helvetica Neue"/>
              </a:rPr>
              <a:t>Body Level Three</a:t>
            </a:r>
            <a:endParaRPr b="0" lang="en-US" sz="3700" spc="-1" strike="noStrike">
              <a:solidFill>
                <a:srgbClr val="000000"/>
              </a:solidFill>
              <a:latin typeface="Helvetica Neue"/>
            </a:endParaRPr>
          </a:p>
          <a:p>
            <a:pPr algn="ctr">
              <a:lnSpc>
                <a:spcPct val="100000"/>
              </a:lnSpc>
              <a:buNone/>
              <a:tabLst>
                <a:tab algn="l" pos="0"/>
              </a:tabLst>
            </a:pPr>
            <a:r>
              <a:rPr b="0" lang="en-US" sz="3700" spc="-1" strike="noStrike">
                <a:solidFill>
                  <a:srgbClr val="000000"/>
                </a:solidFill>
                <a:latin typeface="Helvetica Neue"/>
                <a:ea typeface="Helvetica Neue"/>
              </a:rPr>
              <a:t>Body Level Four</a:t>
            </a:r>
            <a:endParaRPr b="0" lang="en-US" sz="3700" spc="-1" strike="noStrike">
              <a:solidFill>
                <a:srgbClr val="000000"/>
              </a:solidFill>
              <a:latin typeface="Helvetica Neue"/>
            </a:endParaRPr>
          </a:p>
          <a:p>
            <a:pPr algn="ctr">
              <a:lnSpc>
                <a:spcPct val="100000"/>
              </a:lnSpc>
              <a:buNone/>
              <a:tabLst>
                <a:tab algn="l" pos="0"/>
              </a:tabLst>
            </a:pPr>
            <a:r>
              <a:rPr b="0" lang="en-US" sz="3700" spc="-1" strike="noStrike">
                <a:solidFill>
                  <a:srgbClr val="000000"/>
                </a:solidFill>
                <a:latin typeface="Helvetica Neue"/>
                <a:ea typeface="Helvetica Neue"/>
              </a:rPr>
              <a:t>Body Level Five</a:t>
            </a:r>
            <a:endParaRPr b="0" lang="en-US" sz="3700" spc="-1" strike="noStrike">
              <a:solidFill>
                <a:srgbClr val="000000"/>
              </a:solidFill>
              <a:latin typeface="Helvetica Neue"/>
            </a:endParaRPr>
          </a:p>
        </p:txBody>
      </p:sp>
      <p:sp>
        <p:nvSpPr>
          <p:cNvPr id="2" name="PlaceHolder 3"/>
          <p:cNvSpPr>
            <a:spLocks noGrp="1"/>
          </p:cNvSpPr>
          <p:nvPr>
            <p:ph type="sldNum" idx="1"/>
          </p:nvPr>
        </p:nvSpPr>
        <p:spPr>
          <a:xfrm>
            <a:off x="6328800" y="9296280"/>
            <a:ext cx="339840" cy="324000"/>
          </a:xfrm>
          <a:prstGeom prst="rect">
            <a:avLst/>
          </a:prstGeom>
          <a:noFill/>
          <a:ln w="12600">
            <a:noFill/>
          </a:ln>
        </p:spPr>
        <p:txBody>
          <a:bodyPr lIns="50760" rIns="50760" tIns="50760" bIns="50760" anchor="t">
            <a:noAutofit/>
          </a:bodyPr>
          <a:lstStyle>
            <a:lvl1pPr>
              <a:defRPr b="0" lang="en-US" sz="2400" spc="-1" strike="noStrike">
                <a:latin typeface="Times New Roman"/>
              </a:defRPr>
            </a:lvl1pPr>
          </a:lstStyle>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Title Text</a:t>
            </a:r>
            <a:endParaRPr b="0" lang="en-US" sz="8000" spc="-1" strike="noStrike">
              <a:solidFill>
                <a:srgbClr val="000000"/>
              </a:solidFill>
              <a:latin typeface="Helvetica Neue"/>
            </a:endParaRPr>
          </a:p>
        </p:txBody>
      </p:sp>
      <p:sp>
        <p:nvSpPr>
          <p:cNvPr id="40" name="PlaceHolder 2"/>
          <p:cNvSpPr>
            <a:spLocks noGrp="1"/>
          </p:cNvSpPr>
          <p:nvPr>
            <p:ph type="body"/>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Body Level One</a:t>
            </a:r>
            <a:endParaRPr b="0" lang="en-US" sz="3200" spc="-1" strike="noStrike">
              <a:solidFill>
                <a:srgbClr val="000000"/>
              </a:solidFill>
              <a:latin typeface="Helvetica Neue"/>
            </a:endParaRPr>
          </a:p>
          <a:p>
            <a:pPr lvl="1" marL="88884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Body Level Two</a:t>
            </a:r>
            <a:endParaRPr b="0" lang="en-US" sz="3200" spc="-1" strike="noStrike">
              <a:solidFill>
                <a:srgbClr val="000000"/>
              </a:solidFill>
              <a:latin typeface="Helvetica Neue"/>
            </a:endParaRPr>
          </a:p>
          <a:p>
            <a:pPr lvl="2" marL="133344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Body Level Three</a:t>
            </a:r>
            <a:endParaRPr b="0" lang="en-US" sz="3200" spc="-1" strike="noStrike">
              <a:solidFill>
                <a:srgbClr val="000000"/>
              </a:solidFill>
              <a:latin typeface="Helvetica Neue"/>
            </a:endParaRPr>
          </a:p>
          <a:p>
            <a:pPr lvl="3" marL="177804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Body Level Four</a:t>
            </a:r>
            <a:endParaRPr b="0" lang="en-US" sz="3200" spc="-1" strike="noStrike">
              <a:solidFill>
                <a:srgbClr val="000000"/>
              </a:solidFill>
              <a:latin typeface="Helvetica Neue"/>
            </a:endParaRPr>
          </a:p>
          <a:p>
            <a:pPr lvl="4" marL="222264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Body Level Five</a:t>
            </a:r>
            <a:endParaRPr b="0" lang="en-US" sz="3200" spc="-1" strike="noStrike">
              <a:solidFill>
                <a:srgbClr val="000000"/>
              </a:solidFill>
              <a:latin typeface="Helvetica Neue"/>
            </a:endParaRPr>
          </a:p>
        </p:txBody>
      </p:sp>
      <p:sp>
        <p:nvSpPr>
          <p:cNvPr id="41" name="PlaceHolder 3"/>
          <p:cNvSpPr>
            <a:spLocks noGrp="1"/>
          </p:cNvSpPr>
          <p:nvPr>
            <p:ph type="sldNum" idx="2"/>
          </p:nvPr>
        </p:nvSpPr>
        <p:spPr>
          <a:xfrm>
            <a:off x="6328800" y="9296280"/>
            <a:ext cx="339840" cy="324000"/>
          </a:xfrm>
          <a:prstGeom prst="rect">
            <a:avLst/>
          </a:prstGeom>
          <a:noFill/>
          <a:ln w="12600">
            <a:noFill/>
          </a:ln>
        </p:spPr>
        <p:txBody>
          <a:bodyPr lIns="50760" rIns="50760" tIns="50760" bIns="50760" anchor="t">
            <a:noAutofit/>
          </a:bodyPr>
          <a:lstStyle>
            <a:lvl1pPr>
              <a:defRPr b="0" lang="en-US" sz="2400" spc="-1" strike="noStrike">
                <a:latin typeface="Times New Roman"/>
              </a:defRPr>
            </a:lvl1pPr>
          </a:lstStyle>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video" Target="file:///home/ezaborshchikov/hse_mc/hse_dl_project/results/detr/video_1_detections.avi" TargetMode="External"/><Relationship Id="rId2" Type="http://schemas.microsoft.com/office/2007/relationships/media" Target="file:///home/ezaborshchikov/hse_mc/hse_dl_project/results/detr/video_1_detections.avi" TargetMode="External"/><Relationship Id="rId3" Type="http://schemas.openxmlformats.org/officeDocument/2006/relationships/image" Target="../media/image15.png"/><Relationship Id="rId4" Type="http://schemas.openxmlformats.org/officeDocument/2006/relationships/video" Target="../media/media16.avi"/><Relationship Id="rId5" Type="http://schemas.microsoft.com/office/2007/relationships/media" Target="../media/media16.avi"/><Relationship Id="rId6" Type="http://schemas.openxmlformats.org/officeDocument/2006/relationships/image" Target="../media/image17.png"/><Relationship Id="rId7" Type="http://schemas.openxmlformats.org/officeDocument/2006/relationships/hyperlink" Target="https://drive.google.com/file/d/1rYlRT4Oy31VK4D_FcIC7lronn2077sOH/view?usp=drive_link" TargetMode="External"/><Relationship Id="rId8" Type="http://schemas.openxmlformats.org/officeDocument/2006/relationships/hyperlink" Target="https://drive.google.com/file/d/1eFbzi5iMt7IsjQUsp8xUETkWpiv_85hx/view?usp=drive_link" TargetMode="External"/><Relationship Id="rId9"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1270080" y="1638360"/>
            <a:ext cx="10464480" cy="3301560"/>
          </a:xfrm>
          <a:prstGeom prst="rect">
            <a:avLst/>
          </a:prstGeom>
          <a:noFill/>
          <a:ln w="12600">
            <a:noFill/>
          </a:ln>
        </p:spPr>
        <p:txBody>
          <a:bodyPr lIns="50760" rIns="50760" tIns="50760" bIns="50760" anchor="b">
            <a:noAutofit/>
          </a:bodyPr>
          <a:p>
            <a:pPr algn="ctr">
              <a:lnSpc>
                <a:spcPct val="100000"/>
              </a:lnSpc>
              <a:buNone/>
              <a:tabLst>
                <a:tab algn="l" pos="0"/>
              </a:tabLst>
            </a:pPr>
            <a:r>
              <a:rPr b="0" lang="en-US" sz="8000" spc="-1" strike="noStrike">
                <a:solidFill>
                  <a:srgbClr val="000000"/>
                </a:solidFill>
                <a:latin typeface="Helvetica Neue Medium"/>
                <a:ea typeface="Helvetica Neue Medium"/>
              </a:rPr>
              <a:t> </a:t>
            </a:r>
            <a:r>
              <a:rPr b="0" lang="en-US" sz="8000" spc="-1" strike="noStrike">
                <a:solidFill>
                  <a:srgbClr val="000000"/>
                </a:solidFill>
                <a:latin typeface="Helvetica Neue Medium"/>
                <a:ea typeface="Helvetica Neue Medium"/>
              </a:rPr>
              <a:t>Drone Detection Project</a:t>
            </a:r>
            <a:endParaRPr b="0" lang="en-US" sz="8000" spc="-1" strike="noStrike">
              <a:solidFill>
                <a:srgbClr val="000000"/>
              </a:solidFill>
              <a:latin typeface="Helvetica Neue"/>
            </a:endParaRPr>
          </a:p>
        </p:txBody>
      </p:sp>
      <p:sp>
        <p:nvSpPr>
          <p:cNvPr id="79" name="PlaceHolder 2"/>
          <p:cNvSpPr>
            <a:spLocks noGrp="1"/>
          </p:cNvSpPr>
          <p:nvPr>
            <p:ph type="subTitle"/>
          </p:nvPr>
        </p:nvSpPr>
        <p:spPr>
          <a:xfrm>
            <a:off x="1270080" y="5041800"/>
            <a:ext cx="10464480" cy="1130040"/>
          </a:xfrm>
          <a:prstGeom prst="rect">
            <a:avLst/>
          </a:prstGeom>
          <a:noFill/>
          <a:ln w="12600">
            <a:noFill/>
          </a:ln>
        </p:spPr>
        <p:txBody>
          <a:bodyPr lIns="50760" rIns="50760" tIns="50760" bIns="50760" anchor="t">
            <a:noAutofit/>
          </a:bodyPr>
          <a:p>
            <a:pPr algn="ctr">
              <a:lnSpc>
                <a:spcPct val="100000"/>
              </a:lnSpc>
              <a:buNone/>
              <a:tabLst>
                <a:tab algn="l" pos="0"/>
              </a:tabLst>
            </a:pPr>
            <a:r>
              <a:rPr b="0" lang="en-US" sz="3400" spc="-1" strike="noStrike">
                <a:solidFill>
                  <a:srgbClr val="000000"/>
                </a:solidFill>
                <a:latin typeface="Helvetica Neue"/>
                <a:ea typeface="Helvetica Neue"/>
              </a:rPr>
              <a:t>Denis Dagaev</a:t>
            </a:r>
            <a:endParaRPr b="0" lang="en-US" sz="3400" spc="-1" strike="noStrike">
              <a:latin typeface="Arial"/>
            </a:endParaRPr>
          </a:p>
          <a:p>
            <a:pPr algn="ctr">
              <a:lnSpc>
                <a:spcPct val="100000"/>
              </a:lnSpc>
              <a:buNone/>
              <a:tabLst>
                <a:tab algn="l" pos="0"/>
              </a:tabLst>
            </a:pPr>
            <a:r>
              <a:rPr b="0" lang="en-US" sz="3400" spc="-1" strike="noStrike">
                <a:solidFill>
                  <a:srgbClr val="000000"/>
                </a:solidFill>
                <a:latin typeface="Helvetica Neue"/>
                <a:ea typeface="Helvetica Neue"/>
              </a:rPr>
              <a:t>Evgeniy Zaborschikov </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pPr algn="ctr">
              <a:buNone/>
            </a:pPr>
            <a:r>
              <a:rPr b="0" lang="en-US" sz="3200" spc="-1" strike="noStrike">
                <a:solidFill>
                  <a:srgbClr val="000000"/>
                </a:solidFill>
                <a:latin typeface="Helvetica Neue"/>
              </a:rPr>
              <a:t>RT-DETR network architecture</a:t>
            </a:r>
            <a:endParaRPr b="0" lang="en-US" sz="3200" spc="-1" strike="noStrike">
              <a:solidFill>
                <a:srgbClr val="000000"/>
              </a:solidFill>
              <a:latin typeface="Helvetica Neue"/>
            </a:endParaRPr>
          </a:p>
        </p:txBody>
      </p:sp>
      <p:sp>
        <p:nvSpPr>
          <p:cNvPr id="99" name="PlaceHolder 2"/>
          <p:cNvSpPr>
            <a:spLocks noGrp="1"/>
          </p:cNvSpPr>
          <p:nvPr>
            <p:ph/>
          </p:nvPr>
        </p:nvSpPr>
        <p:spPr>
          <a:xfrm>
            <a:off x="952560" y="5715000"/>
            <a:ext cx="11099520" cy="3162240"/>
          </a:xfrm>
          <a:prstGeom prst="rect">
            <a:avLst/>
          </a:prstGeom>
          <a:noFill/>
          <a:ln w="0">
            <a:noFill/>
          </a:ln>
        </p:spPr>
        <p:txBody>
          <a:bodyPr lIns="0" rIns="0" tIns="0" bIns="0" anchor="t">
            <a:normAutofit fontScale="41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The RT-DETR model architecture diagram shows the last three stages of the backbone {S3, S4, S5} as the input to the encoder. The efficient hybrid encoder transforms multiscale features into a sequence of image features through intrascale feature interaction (AIFI) and cross-scale feature-fusion module (CCFM). The IoU-aware query selection is employed to select a fixed number of image features to serve as initial object queries for the decoder. Finally, the decoder with auxiliary prediction heads iteratively optimizes object queries to generate boxes and confidence scores (source).</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 </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Key Features</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Efficient Hybrid Encoder: Baidu's RT-DETR uses an efficient hybrid encoder that processes multiscale features by decoupling intra-scale interaction and cross-scale fusion. This unique Vision Transformers-based design reduces computational costs and allows for real-time object detection.</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IoU-aware Query Selection: Baidu's RT-DETR improves object query initialization by utilizing IoU-aware query selection. This allows the model to focus on the most relevant objects in the scene, enhancing the detection accuracy.</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Adaptable Inference Speed: Baidu's RT-DETR supports flexible adjustments of inference speed by using different decoder layers without the need for retraining. This adaptability facilitates practical application in various real-time object detection scenarios.</a:t>
            </a:r>
            <a:endParaRPr b="0" lang="en-US" sz="3200" spc="-1" strike="noStrike">
              <a:solidFill>
                <a:srgbClr val="000000"/>
              </a:solidFill>
              <a:latin typeface="Helvetica Neue"/>
            </a:endParaRPr>
          </a:p>
        </p:txBody>
      </p:sp>
      <p:pic>
        <p:nvPicPr>
          <p:cNvPr id="100" name="" descr=""/>
          <p:cNvPicPr/>
          <p:nvPr/>
        </p:nvPicPr>
        <p:blipFill>
          <a:blip r:embed="rId1"/>
          <a:stretch/>
        </p:blipFill>
        <p:spPr>
          <a:xfrm>
            <a:off x="1143000" y="1969200"/>
            <a:ext cx="10744200" cy="32886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pPr algn="ctr">
              <a:buNone/>
            </a:pPr>
            <a:r>
              <a:rPr b="0" lang="en-US" sz="3200" spc="-1" strike="noStrike">
                <a:solidFill>
                  <a:srgbClr val="000000"/>
                </a:solidFill>
                <a:latin typeface="Helvetica Neue"/>
              </a:rPr>
              <a:t>Performance Metrics</a:t>
            </a:r>
            <a:endParaRPr b="0" lang="en-US" sz="3200" spc="-1" strike="noStrike">
              <a:solidFill>
                <a:srgbClr val="000000"/>
              </a:solidFill>
              <a:latin typeface="Helvetica Neue"/>
            </a:endParaRPr>
          </a:p>
        </p:txBody>
      </p:sp>
      <p:pic>
        <p:nvPicPr>
          <p:cNvPr id="102" name="" descr=""/>
          <p:cNvPicPr/>
          <p:nvPr/>
        </p:nvPicPr>
        <p:blipFill>
          <a:blip r:embed="rId1"/>
          <a:stretch/>
        </p:blipFill>
        <p:spPr>
          <a:xfrm>
            <a:off x="1828800" y="3153960"/>
            <a:ext cx="9829800" cy="5075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 preparation</a:t>
            </a:r>
            <a:endParaRPr b="0" lang="en-US" sz="8000" spc="-1" strike="noStrike">
              <a:solidFill>
                <a:srgbClr val="000000"/>
              </a:solidFill>
              <a:latin typeface="Helvetica Neue"/>
            </a:endParaRPr>
          </a:p>
        </p:txBody>
      </p:sp>
      <p:sp>
        <p:nvSpPr>
          <p:cNvPr id="104"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25344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Conversion to YOLOv8 format with the following structure:</a:t>
            </a:r>
            <a:endParaRPr b="0" lang="en-US" sz="1829" spc="-1" strike="noStrike">
              <a:solidFill>
                <a:srgbClr val="000000"/>
              </a:solidFill>
              <a:latin typeface="Helvetica Neue"/>
            </a:endParaRPr>
          </a:p>
          <a:p>
            <a:pPr lvl="1" marL="50688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dataset</a:t>
            </a:r>
            <a:endParaRPr b="0" lang="en-US" sz="1829" spc="-1" strike="noStrike">
              <a:solidFill>
                <a:srgbClr val="000000"/>
              </a:solidFill>
              <a:latin typeface="Helvetica Neue"/>
            </a:endParaRPr>
          </a:p>
          <a:p>
            <a:pPr lvl="2" marL="75996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images</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train</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val</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Test</a:t>
            </a:r>
            <a:endParaRPr b="0" lang="en-US" sz="1829" spc="-1" strike="noStrike">
              <a:solidFill>
                <a:srgbClr val="000000"/>
              </a:solidFill>
              <a:latin typeface="Helvetica Neue"/>
            </a:endParaRPr>
          </a:p>
          <a:p>
            <a:pPr lvl="2" marL="75996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labels</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train</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val</a:t>
            </a:r>
            <a:endParaRPr b="0" lang="en-US" sz="1829" spc="-1" strike="noStrike">
              <a:solidFill>
                <a:srgbClr val="000000"/>
              </a:solidFill>
              <a:latin typeface="Helvetica Neue"/>
            </a:endParaRPr>
          </a:p>
          <a:p>
            <a:pPr lvl="3" marL="101340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test</a:t>
            </a:r>
            <a:endParaRPr b="0" lang="en-US" sz="1829" spc="-1" strike="noStrike">
              <a:solidFill>
                <a:srgbClr val="000000"/>
              </a:solidFill>
              <a:latin typeface="Helvetica Neue"/>
            </a:endParaRPr>
          </a:p>
          <a:p>
            <a:pPr lvl="2" marL="759960" indent="-253440">
              <a:lnSpc>
                <a:spcPct val="100000"/>
              </a:lnSpc>
              <a:spcBef>
                <a:spcPts val="2299"/>
              </a:spcBef>
              <a:buClr>
                <a:srgbClr val="000000"/>
              </a:buClr>
              <a:buSzPct val="145000"/>
              <a:buFont typeface="Symbol" charset="2"/>
              <a:buChar char=""/>
            </a:pPr>
            <a:r>
              <a:rPr b="0" lang="en-US" sz="1829" spc="-1" strike="noStrike">
                <a:solidFill>
                  <a:srgbClr val="000000"/>
                </a:solidFill>
                <a:latin typeface="Helvetica Neue"/>
                <a:ea typeface="Helvetica Neue"/>
              </a:rPr>
              <a:t>data.yaml</a:t>
            </a:r>
            <a:endParaRPr b="0" lang="en-US" sz="1829"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 preparation</a:t>
            </a:r>
            <a:endParaRPr b="0" lang="en-US" sz="8000" spc="-1" strike="noStrike">
              <a:solidFill>
                <a:srgbClr val="000000"/>
              </a:solidFill>
              <a:latin typeface="Helvetica Neue"/>
            </a:endParaRPr>
          </a:p>
        </p:txBody>
      </p:sp>
      <p:sp>
        <p:nvSpPr>
          <p:cNvPr id="106"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Converted origin annotations to YOLO format with convert_to_yolo</a:t>
            </a:r>
            <a:r>
              <a:rPr b="0" lang="en-US" sz="3200" spc="-1" strike="noStrike">
                <a:solidFill>
                  <a:srgbClr val="3b3b3b"/>
                </a:solidFill>
                <a:latin typeface="Helvetica Neue"/>
                <a:ea typeface="Helvetica Neue"/>
              </a:rPr>
              <a:t>(</a:t>
            </a:r>
            <a:r>
              <a:rPr b="0" lang="en-US" sz="3200" spc="-1" strike="noStrike">
                <a:solidFill>
                  <a:srgbClr val="001080"/>
                </a:solidFill>
                <a:latin typeface="Helvetica Neue"/>
                <a:ea typeface="Helvetica Neue"/>
              </a:rPr>
              <a:t>x1</a:t>
            </a:r>
            <a:r>
              <a:rPr b="0" lang="en-US" sz="3200" spc="-1" strike="noStrike">
                <a:solidFill>
                  <a:srgbClr val="3b3b3b"/>
                </a:solidFill>
                <a:latin typeface="Helvetica Neue"/>
                <a:ea typeface="Helvetica Neue"/>
              </a:rPr>
              <a:t>, </a:t>
            </a:r>
            <a:r>
              <a:rPr b="0" lang="en-US" sz="3200" spc="-1" strike="noStrike">
                <a:solidFill>
                  <a:srgbClr val="001080"/>
                </a:solidFill>
                <a:latin typeface="Helvetica Neue"/>
                <a:ea typeface="Helvetica Neue"/>
              </a:rPr>
              <a:t>y1</a:t>
            </a:r>
            <a:r>
              <a:rPr b="0" lang="en-US" sz="3200" spc="-1" strike="noStrike">
                <a:solidFill>
                  <a:srgbClr val="3b3b3b"/>
                </a:solidFill>
                <a:latin typeface="Helvetica Neue"/>
                <a:ea typeface="Helvetica Neue"/>
              </a:rPr>
              <a:t>, </a:t>
            </a:r>
            <a:r>
              <a:rPr b="0" lang="en-US" sz="3200" spc="-1" strike="noStrike">
                <a:solidFill>
                  <a:srgbClr val="001080"/>
                </a:solidFill>
                <a:latin typeface="Helvetica Neue"/>
                <a:ea typeface="Helvetica Neue"/>
              </a:rPr>
              <a:t>x2</a:t>
            </a:r>
            <a:r>
              <a:rPr b="0" lang="en-US" sz="3200" spc="-1" strike="noStrike">
                <a:solidFill>
                  <a:srgbClr val="3b3b3b"/>
                </a:solidFill>
                <a:latin typeface="Helvetica Neue"/>
                <a:ea typeface="Helvetica Neue"/>
              </a:rPr>
              <a:t>, </a:t>
            </a:r>
            <a:r>
              <a:rPr b="0" lang="en-US" sz="3200" spc="-1" strike="noStrike">
                <a:solidFill>
                  <a:srgbClr val="001080"/>
                </a:solidFill>
                <a:latin typeface="Helvetica Neue"/>
                <a:ea typeface="Helvetica Neue"/>
              </a:rPr>
              <a:t>y2</a:t>
            </a:r>
            <a:r>
              <a:rPr b="0" lang="en-US" sz="3200" spc="-1" strike="noStrike">
                <a:solidFill>
                  <a:srgbClr val="3b3b3b"/>
                </a:solidFill>
                <a:latin typeface="Helvetica Neue"/>
                <a:ea typeface="Helvetica Neue"/>
              </a:rPr>
              <a:t>, </a:t>
            </a:r>
            <a:r>
              <a:rPr b="0" lang="en-US" sz="3200" spc="-1" strike="noStrike">
                <a:solidFill>
                  <a:srgbClr val="001080"/>
                </a:solidFill>
                <a:latin typeface="Helvetica Neue"/>
                <a:ea typeface="Helvetica Neue"/>
              </a:rPr>
              <a:t>img_width</a:t>
            </a:r>
            <a:r>
              <a:rPr b="0" lang="en-US" sz="3200" spc="-1" strike="noStrike">
                <a:solidFill>
                  <a:srgbClr val="3b3b3b"/>
                </a:solidFill>
                <a:latin typeface="Helvetica Neue"/>
                <a:ea typeface="Helvetica Neue"/>
              </a:rPr>
              <a:t>, </a:t>
            </a:r>
            <a:r>
              <a:rPr b="0" lang="en-US" sz="3200" spc="-1" strike="noStrike">
                <a:solidFill>
                  <a:srgbClr val="030f7b"/>
                </a:solidFill>
                <a:latin typeface="Helvetica Neue"/>
                <a:ea typeface="Helvetica Neue"/>
              </a:rPr>
              <a:t>img_height</a:t>
            </a:r>
            <a:r>
              <a:rPr b="0" lang="en-US" sz="3200" spc="-1" strike="noStrike">
                <a:solidFill>
                  <a:srgbClr val="3b3b3b"/>
                </a:solidFill>
                <a:latin typeface="Helvetica Neue"/>
                <a:ea typeface="Helvetica Neue"/>
              </a:rPr>
              <a:t>) -&gt; </a:t>
            </a:r>
            <a:r>
              <a:rPr b="0" lang="en-US" sz="3200" spc="-1" strike="noStrike">
                <a:solidFill>
                  <a:srgbClr val="000000"/>
                </a:solidFill>
                <a:latin typeface="Helvetica Neue"/>
                <a:ea typeface="Helvetica Neue"/>
              </a:rPr>
              <a:t>(</a:t>
            </a:r>
            <a:r>
              <a:rPr b="0" lang="en-US" sz="3200" spc="-1" strike="noStrike">
                <a:solidFill>
                  <a:srgbClr val="00007c"/>
                </a:solidFill>
                <a:latin typeface="Helvetica Neue"/>
                <a:ea typeface="Helvetica Neue"/>
              </a:rPr>
              <a:t>center_x, center_y, width, heigh</a:t>
            </a:r>
            <a:r>
              <a:rPr b="0" lang="en-US" sz="3200" spc="-1" strike="noStrike">
                <a:solidFill>
                  <a:srgbClr val="004d80"/>
                </a:solidFill>
                <a:latin typeface="Helvetica Neue"/>
                <a:ea typeface="Helvetica Neue"/>
              </a:rPr>
              <a:t>t</a:t>
            </a:r>
            <a:r>
              <a:rPr b="0" lang="en-US" sz="3200" spc="-1" strike="noStrike">
                <a:solidFill>
                  <a:srgbClr val="000000"/>
                </a:solidFill>
                <a:latin typeface="Helvetica Neue"/>
                <a:ea typeface="Helvetica Neue"/>
              </a:rPr>
              <a:t>) in YOLO format.</a:t>
            </a:r>
            <a:endParaRPr b="0" lang="en-US" sz="3200" spc="-1" strike="noStrike">
              <a:solidFill>
                <a:srgbClr val="000000"/>
              </a:solidFill>
              <a:latin typeface="Helvetica Neue"/>
            </a:endParaRPr>
          </a:p>
          <a:p>
            <a:pPr>
              <a:lnSpc>
                <a:spcPct val="100000"/>
              </a:lnSpc>
              <a:spcBef>
                <a:spcPts val="4201"/>
              </a:spcBef>
              <a:buNone/>
            </a:pPr>
            <a:endParaRPr b="0" lang="en-US" sz="3200" spc="-1" strike="noStrike">
              <a:solidFill>
                <a:srgbClr val="000000"/>
              </a:solidFill>
              <a:latin typeface="Helvetica Neue"/>
            </a:endParaRPr>
          </a:p>
          <a:p>
            <a:pPr marL="444600" indent="-444600">
              <a:lnSpc>
                <a:spcPct val="100000"/>
              </a:lnSpc>
              <a:spcBef>
                <a:spcPts val="4201"/>
              </a:spcBef>
              <a:buClr>
                <a:srgbClr val="3b3b3b"/>
              </a:buClr>
              <a:buSzPct val="145000"/>
              <a:buFont typeface="Symbol" charset="2"/>
              <a:buChar char=""/>
            </a:pPr>
            <a:r>
              <a:rPr b="0" lang="en-US" sz="3200" spc="-1" strike="noStrike">
                <a:solidFill>
                  <a:srgbClr val="3b3b3b"/>
                </a:solidFill>
                <a:latin typeface="Helvetica Neue"/>
                <a:ea typeface="Helvetica Neue"/>
              </a:rPr>
              <a:t>Took all images with annotations and include 20% of no-detection images to make the dataset more diverse</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Dataset prepared</a:t>
            </a:r>
            <a:endParaRPr b="0" lang="en-US" sz="8000" spc="-1" strike="noStrike">
              <a:solidFill>
                <a:srgbClr val="000000"/>
              </a:solidFill>
              <a:latin typeface="Helvetica Neue"/>
            </a:endParaRPr>
          </a:p>
        </p:txBody>
      </p:sp>
      <p:sp>
        <p:nvSpPr>
          <p:cNvPr id="108"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Total number of images in dataset: 20364</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Number of detections in dataset: 18704</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Percentage of images with detection is 88.94%</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Train/test/val splits with 70/15/15 ratio</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Case 1: YOLOv11m</a:t>
            </a:r>
            <a:endParaRPr b="0" lang="en-US" sz="8000" spc="-1" strike="noStrike">
              <a:solidFill>
                <a:srgbClr val="000000"/>
              </a:solidFill>
              <a:latin typeface="Helvetica Neue"/>
            </a:endParaRPr>
          </a:p>
        </p:txBody>
      </p:sp>
      <p:sp>
        <p:nvSpPr>
          <p:cNvPr id="110" name="PlaceHolder 2"/>
          <p:cNvSpPr>
            <a:spLocks noGrp="1"/>
          </p:cNvSpPr>
          <p:nvPr>
            <p:ph/>
          </p:nvPr>
        </p:nvSpPr>
        <p:spPr>
          <a:xfrm>
            <a:off x="952560" y="274320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Ultralytics YOLOv11 M size model as SOTA object detection model</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Train for 10 epochs on our dataset</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Best result achieved at 8 epoch</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Case 1: YOLOv11m</a:t>
            </a:r>
            <a:endParaRPr b="0" lang="en-US" sz="8000" spc="-1" strike="noStrike">
              <a:solidFill>
                <a:srgbClr val="000000"/>
              </a:solidFill>
              <a:latin typeface="Helvetica Neue"/>
            </a:endParaRPr>
          </a:p>
        </p:txBody>
      </p:sp>
      <p:pic>
        <p:nvPicPr>
          <p:cNvPr id="112" name="pasted-movie.png" descr="pasted-movie.png"/>
          <p:cNvPicPr/>
          <p:nvPr/>
        </p:nvPicPr>
        <p:blipFill>
          <a:blip r:embed="rId1"/>
          <a:stretch/>
        </p:blipFill>
        <p:spPr>
          <a:xfrm>
            <a:off x="0" y="3169080"/>
            <a:ext cx="13004280" cy="5142240"/>
          </a:xfrm>
          <a:prstGeom prst="rect">
            <a:avLst/>
          </a:prstGeom>
          <a:ln w="1270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6880" spc="-1" strike="noStrike">
                <a:solidFill>
                  <a:srgbClr val="000000"/>
                </a:solidFill>
                <a:latin typeface="Helvetica Neue Medium"/>
                <a:ea typeface="Helvetica Neue Medium"/>
              </a:rPr>
              <a:t>Case 2: VisDrone pertained</a:t>
            </a:r>
            <a:endParaRPr b="0" lang="en-US" sz="6880" spc="-1" strike="noStrike">
              <a:solidFill>
                <a:srgbClr val="000000"/>
              </a:solidFill>
              <a:latin typeface="Helvetica Neue"/>
            </a:endParaRPr>
          </a:p>
        </p:txBody>
      </p:sp>
      <p:sp>
        <p:nvSpPr>
          <p:cNvPr id="114"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399960" indent="-399960">
              <a:lnSpc>
                <a:spcPct val="100000"/>
              </a:lnSpc>
              <a:spcBef>
                <a:spcPts val="3699"/>
              </a:spcBef>
              <a:buClr>
                <a:srgbClr val="000000"/>
              </a:buClr>
              <a:buSzPct val="145000"/>
              <a:buFont typeface="Symbol" charset="2"/>
              <a:buChar char=""/>
            </a:pPr>
            <a:r>
              <a:rPr b="0" lang="en-US" sz="2880" spc="-1" strike="noStrike">
                <a:solidFill>
                  <a:srgbClr val="000000"/>
                </a:solidFill>
                <a:latin typeface="Helvetica Neue"/>
                <a:ea typeface="Helvetica Neue"/>
              </a:rPr>
              <a:t>Our dataset contains many small drone objects and also has a dynamically moving scene. This is very similar to drone-mounted footage. To improve the model's ability to distinguish small objects at fast speeds, it was decided to pre-train it on the VisDrone dataset. </a:t>
            </a:r>
            <a:endParaRPr b="0" lang="en-US" sz="2880" spc="-1" strike="noStrike">
              <a:solidFill>
                <a:srgbClr val="000000"/>
              </a:solidFill>
              <a:latin typeface="Helvetica Neue"/>
            </a:endParaRPr>
          </a:p>
          <a:p>
            <a:pPr marL="399960" indent="-399960">
              <a:lnSpc>
                <a:spcPct val="100000"/>
              </a:lnSpc>
              <a:spcBef>
                <a:spcPts val="3699"/>
              </a:spcBef>
              <a:buClr>
                <a:srgbClr val="000000"/>
              </a:buClr>
              <a:buSzPct val="145000"/>
              <a:buFont typeface="Symbol" charset="2"/>
              <a:buChar char=""/>
            </a:pPr>
            <a:r>
              <a:rPr b="0" lang="en-US" sz="2880" spc="-1" strike="noStrike">
                <a:solidFill>
                  <a:srgbClr val="000000"/>
                </a:solidFill>
                <a:latin typeface="Helvetica Neue"/>
                <a:ea typeface="Helvetica Neue"/>
              </a:rPr>
              <a:t>VisDrone is composed of 288 video clips with 261,908 frames and 10,209 static images, captured by various drone-mounted cameras. The dataset covers a wide range of aspects, including location (14 different cities across China), environment (urban and rural), objects (pedestrians, vehicles, bicycles, etc.), and density (sparse and crowded scenes). The dataset was collected using various drone platforms under different scenarios and weather and lighting conditions.</a:t>
            </a:r>
            <a:endParaRPr b="0" lang="en-US" sz="288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6880" spc="-1" strike="noStrike">
                <a:solidFill>
                  <a:srgbClr val="000000"/>
                </a:solidFill>
                <a:latin typeface="Helvetica Neue Medium"/>
                <a:ea typeface="Helvetica Neue Medium"/>
              </a:rPr>
              <a:t>Case 2: VisDrone pertained</a:t>
            </a:r>
            <a:endParaRPr b="0" lang="en-US" sz="6880" spc="-1" strike="noStrike">
              <a:solidFill>
                <a:srgbClr val="000000"/>
              </a:solidFill>
              <a:latin typeface="Helvetica Neue"/>
            </a:endParaRPr>
          </a:p>
        </p:txBody>
      </p:sp>
      <p:pic>
        <p:nvPicPr>
          <p:cNvPr id="116" name="results (2).png" descr="results (2).png"/>
          <p:cNvPicPr/>
          <p:nvPr/>
        </p:nvPicPr>
        <p:blipFill>
          <a:blip r:embed="rId1"/>
          <a:stretch/>
        </p:blipFill>
        <p:spPr>
          <a:xfrm>
            <a:off x="0" y="2489040"/>
            <a:ext cx="13004280" cy="6501960"/>
          </a:xfrm>
          <a:prstGeom prst="rect">
            <a:avLst/>
          </a:prstGeom>
          <a:ln w="1270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952560" y="254160"/>
            <a:ext cx="11099520" cy="163764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5040" spc="-1" strike="noStrike">
                <a:solidFill>
                  <a:srgbClr val="000000"/>
                </a:solidFill>
                <a:latin typeface="Helvetica Neue Medium"/>
                <a:ea typeface="Helvetica Neue Medium"/>
              </a:rPr>
              <a:t>YOLOv11 vs YOLOv11 VisDrone pre-trained</a:t>
            </a:r>
            <a:endParaRPr b="0" lang="en-US" sz="5040" spc="-1" strike="noStrike">
              <a:solidFill>
                <a:srgbClr val="000000"/>
              </a:solidFill>
              <a:latin typeface="Helvetica Neue"/>
            </a:endParaRPr>
          </a:p>
        </p:txBody>
      </p:sp>
      <p:pic>
        <p:nvPicPr>
          <p:cNvPr id="118" name="pasted-movie.png" descr="pasted-movie.png"/>
          <p:cNvPicPr/>
          <p:nvPr/>
        </p:nvPicPr>
        <p:blipFill>
          <a:blip r:embed="rId1"/>
          <a:stretch/>
        </p:blipFill>
        <p:spPr>
          <a:xfrm>
            <a:off x="0" y="2027160"/>
            <a:ext cx="13004280" cy="7754400"/>
          </a:xfrm>
          <a:prstGeom prst="rect">
            <a:avLst/>
          </a:prstGeom>
          <a:ln w="1270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Problem statement</a:t>
            </a:r>
            <a:endParaRPr b="0" lang="en-US" sz="8000" spc="-1" strike="noStrike">
              <a:solidFill>
                <a:srgbClr val="000000"/>
              </a:solidFill>
              <a:latin typeface="Helvetica Neue"/>
            </a:endParaRPr>
          </a:p>
        </p:txBody>
      </p:sp>
      <p:sp>
        <p:nvSpPr>
          <p:cNvPr id="81"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We have a collection of 14 black-white videos with annotations of drones presented on them</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Task: develop and train model to detect drones in real-time on the videos</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Criteria: evaluate model performance on the given annotations and calculate metrics</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p:nvPr>
        </p:nvSpPr>
        <p:spPr>
          <a:xfrm>
            <a:off x="952560" y="2094120"/>
            <a:ext cx="11099520" cy="6740640"/>
          </a:xfrm>
          <a:prstGeom prst="rect">
            <a:avLst/>
          </a:prstGeom>
          <a:noFill/>
          <a:ln w="12600">
            <a:noFill/>
          </a:ln>
        </p:spPr>
        <p:txBody>
          <a:bodyPr lIns="50760" rIns="50760" tIns="50760" bIns="50760" anchor="ctr">
            <a:noAutofit/>
          </a:bodyPr>
          <a:p>
            <a:pPr>
              <a:lnSpc>
                <a:spcPct val="135000"/>
              </a:lnSpc>
              <a:buNone/>
              <a:tabLst>
                <a:tab algn="l" pos="0"/>
              </a:tabLst>
            </a:pPr>
            <a:r>
              <a:rPr b="0" lang="en-US" sz="1160" spc="-1" strike="noStrike">
                <a:solidFill>
                  <a:srgbClr val="111111"/>
                </a:solidFill>
                <a:latin typeface="Arial"/>
                <a:ea typeface="Arial"/>
              </a:rPr>
              <a:t>From the visualization, we can analyze the performance of the two models, </a:t>
            </a:r>
            <a:r>
              <a:rPr b="1" lang="en-US" sz="1160" spc="-1" strike="noStrike">
                <a:solidFill>
                  <a:srgbClr val="111111"/>
                </a:solidFill>
                <a:latin typeface="Helvetica Neue"/>
                <a:ea typeface="Helvetica Neue"/>
              </a:rPr>
              <a:t>YOLOv11</a:t>
            </a:r>
            <a:r>
              <a:rPr b="0" lang="en-US" sz="1160" spc="-1" strike="noStrike">
                <a:solidFill>
                  <a:srgbClr val="111111"/>
                </a:solidFill>
                <a:latin typeface="Arial"/>
                <a:ea typeface="Arial"/>
              </a:rPr>
              <a:t> and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based on their training and validation losses, as well as key metrics like precision, recall, and mAP.</a:t>
            </a:r>
            <a:endParaRPr b="0" lang="en-US" sz="1160" spc="-1" strike="noStrike">
              <a:solidFill>
                <a:srgbClr val="000000"/>
              </a:solidFill>
              <a:latin typeface="Helvetica Neue"/>
            </a:endParaRPr>
          </a:p>
          <a:p>
            <a:pPr>
              <a:lnSpc>
                <a:spcPct val="135000"/>
              </a:lnSpc>
              <a:buNone/>
              <a:tabLst>
                <a:tab algn="l" pos="0"/>
              </a:tabLst>
            </a:pPr>
            <a:endParaRPr b="0" lang="en-US" sz="1160" spc="-1" strike="noStrike">
              <a:solidFill>
                <a:srgbClr val="000000"/>
              </a:solidFill>
              <a:latin typeface="Helvetica Neue"/>
            </a:endParaRPr>
          </a:p>
          <a:p>
            <a:pPr>
              <a:lnSpc>
                <a:spcPct val="135000"/>
              </a:lnSpc>
              <a:buNone/>
              <a:tabLst>
                <a:tab algn="l" pos="0"/>
              </a:tabLst>
            </a:pPr>
            <a:r>
              <a:rPr b="1" lang="en-US" sz="1160" spc="-1" strike="noStrike">
                <a:solidFill>
                  <a:srgbClr val="111111"/>
                </a:solidFill>
                <a:latin typeface="Arial"/>
                <a:ea typeface="Arial"/>
              </a:rPr>
              <a:t>Key Observations:</a:t>
            </a:r>
            <a:endParaRPr b="0" lang="en-US" sz="1160" spc="-1" strike="noStrike">
              <a:solidFill>
                <a:srgbClr val="000000"/>
              </a:solidFill>
              <a:latin typeface="Helvetica Neue"/>
            </a:endParaRPr>
          </a:p>
          <a:p>
            <a:pPr marL="106560" indent="-106560">
              <a:lnSpc>
                <a:spcPct val="135000"/>
              </a:lnSpc>
              <a:spcBef>
                <a:spcPts val="400"/>
              </a:spcBef>
              <a:buNone/>
              <a:tabLst>
                <a:tab algn="l" pos="0"/>
              </a:tabLst>
            </a:pPr>
            <a:r>
              <a:rPr b="0" lang="en-US" sz="1160" spc="-1" strike="noStrike">
                <a:solidFill>
                  <a:srgbClr val="111111"/>
                </a:solidFill>
                <a:latin typeface="Times New Roman"/>
                <a:ea typeface="Times New Roman"/>
              </a:rPr>
              <a:t>	</a:t>
            </a:r>
            <a:r>
              <a:rPr b="0" lang="en-US" sz="1160" spc="-1" strike="noStrike">
                <a:solidFill>
                  <a:srgbClr val="111111"/>
                </a:solidFill>
                <a:latin typeface="Times New Roman"/>
                <a:ea typeface="Times New Roman"/>
              </a:rPr>
              <a:t>1.</a:t>
            </a:r>
            <a:r>
              <a:rPr b="0" lang="en-US" sz="1160" spc="-1" strike="noStrike">
                <a:solidFill>
                  <a:srgbClr val="111111"/>
                </a:solidFill>
                <a:latin typeface="Times New Roman"/>
                <a:ea typeface="Times New Roman"/>
              </a:rPr>
              <a:t>	</a:t>
            </a:r>
            <a:r>
              <a:rPr b="1" lang="en-US" sz="1160" spc="-1" strike="noStrike">
                <a:solidFill>
                  <a:srgbClr val="111111"/>
                </a:solidFill>
                <a:latin typeface="Helvetica Neue"/>
                <a:ea typeface="Helvetica Neue"/>
              </a:rPr>
              <a:t>Loss Trends (Train &amp; Validation)</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Both models show decreasing </a:t>
            </a:r>
            <a:r>
              <a:rPr b="1" lang="en-US" sz="1160" spc="-1" strike="noStrike">
                <a:solidFill>
                  <a:srgbClr val="111111"/>
                </a:solidFill>
                <a:latin typeface="Helvetica Neue"/>
                <a:ea typeface="Helvetica Neue"/>
              </a:rPr>
              <a:t>box_loss, cls_loss, and dfl_loss</a:t>
            </a:r>
            <a:r>
              <a:rPr b="0" lang="en-US" sz="1160" spc="-1" strike="noStrike">
                <a:solidFill>
                  <a:srgbClr val="111111"/>
                </a:solidFill>
                <a:latin typeface="Arial"/>
                <a:ea typeface="Arial"/>
              </a:rPr>
              <a:t>, which indicates that they are learning.</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has consistently lower losses than </a:t>
            </a:r>
            <a:r>
              <a:rPr b="1" lang="en-US" sz="1160" spc="-1" strike="noStrike">
                <a:solidFill>
                  <a:srgbClr val="111111"/>
                </a:solidFill>
                <a:latin typeface="Helvetica Neue"/>
                <a:ea typeface="Helvetica Neue"/>
              </a:rPr>
              <a:t>YOLOv11</a:t>
            </a:r>
            <a:r>
              <a:rPr b="0" lang="en-US" sz="1160" spc="-1" strike="noStrike">
                <a:solidFill>
                  <a:srgbClr val="111111"/>
                </a:solidFill>
                <a:latin typeface="Arial"/>
                <a:ea typeface="Arial"/>
              </a:rPr>
              <a:t>, suggesting that it is optimizing better and learning representations more efficiently.</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YOLOv11’s </a:t>
            </a:r>
            <a:r>
              <a:rPr b="1" lang="en-US" sz="1160" spc="-1" strike="noStrike">
                <a:solidFill>
                  <a:srgbClr val="111111"/>
                </a:solidFill>
                <a:latin typeface="Helvetica Neue"/>
                <a:ea typeface="Helvetica Neue"/>
              </a:rPr>
              <a:t>train/dfl_loss</a:t>
            </a:r>
            <a:r>
              <a:rPr b="0" lang="en-US" sz="1160" spc="-1" strike="noStrike">
                <a:solidFill>
                  <a:srgbClr val="111111"/>
                </a:solidFill>
                <a:latin typeface="Arial"/>
                <a:ea typeface="Arial"/>
              </a:rPr>
              <a:t> increases initially before stabilizing, indicating possible training instability.</a:t>
            </a:r>
            <a:endParaRPr b="0" lang="en-US" sz="1160" spc="-1" strike="noStrike">
              <a:solidFill>
                <a:srgbClr val="000000"/>
              </a:solidFill>
              <a:latin typeface="Helvetica Neue"/>
            </a:endParaRPr>
          </a:p>
          <a:p>
            <a:pPr marL="106560" indent="-106560">
              <a:lnSpc>
                <a:spcPct val="135000"/>
              </a:lnSpc>
              <a:spcBef>
                <a:spcPts val="400"/>
              </a:spcBef>
              <a:buNone/>
              <a:tabLst>
                <a:tab algn="l" pos="0"/>
              </a:tabLst>
            </a:pPr>
            <a:r>
              <a:rPr b="0" lang="en-US" sz="1160" spc="-1" strike="noStrike">
                <a:solidFill>
                  <a:srgbClr val="111111"/>
                </a:solidFill>
                <a:latin typeface="Times New Roman"/>
                <a:ea typeface="Times New Roman"/>
              </a:rPr>
              <a:t>	</a:t>
            </a:r>
            <a:r>
              <a:rPr b="0" lang="en-US" sz="1160" spc="-1" strike="noStrike">
                <a:solidFill>
                  <a:srgbClr val="111111"/>
                </a:solidFill>
                <a:latin typeface="Times New Roman"/>
                <a:ea typeface="Times New Roman"/>
              </a:rPr>
              <a:t>2.</a:t>
            </a:r>
            <a:r>
              <a:rPr b="0" lang="en-US" sz="1160" spc="-1" strike="noStrike">
                <a:solidFill>
                  <a:srgbClr val="111111"/>
                </a:solidFill>
                <a:latin typeface="Times New Roman"/>
                <a:ea typeface="Times New Roman"/>
              </a:rPr>
              <a:t>	</a:t>
            </a:r>
            <a:r>
              <a:rPr b="1" lang="en-US" sz="1160" spc="-1" strike="noStrike">
                <a:solidFill>
                  <a:srgbClr val="111111"/>
                </a:solidFill>
                <a:latin typeface="Helvetica Neue"/>
                <a:ea typeface="Helvetica Neue"/>
              </a:rPr>
              <a:t>Precision &amp; Recall</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has higher </a:t>
            </a:r>
            <a:r>
              <a:rPr b="1" lang="en-US" sz="1160" spc="-1" strike="noStrike">
                <a:solidFill>
                  <a:srgbClr val="111111"/>
                </a:solidFill>
                <a:latin typeface="Helvetica Neue"/>
                <a:ea typeface="Helvetica Neue"/>
              </a:rPr>
              <a:t>precision(B)</a:t>
            </a:r>
            <a:r>
              <a:rPr b="0" lang="en-US" sz="1160" spc="-1" strike="noStrike">
                <a:solidFill>
                  <a:srgbClr val="111111"/>
                </a:solidFill>
                <a:latin typeface="Arial"/>
                <a:ea typeface="Arial"/>
              </a:rPr>
              <a:t> and </a:t>
            </a:r>
            <a:r>
              <a:rPr b="1" lang="en-US" sz="1160" spc="-1" strike="noStrike">
                <a:solidFill>
                  <a:srgbClr val="111111"/>
                </a:solidFill>
                <a:latin typeface="Helvetica Neue"/>
                <a:ea typeface="Helvetica Neue"/>
              </a:rPr>
              <a:t>recall(B)</a:t>
            </a:r>
            <a:r>
              <a:rPr b="0" lang="en-US" sz="1160" spc="-1" strike="noStrike">
                <a:solidFill>
                  <a:srgbClr val="111111"/>
                </a:solidFill>
                <a:latin typeface="Arial"/>
                <a:ea typeface="Arial"/>
              </a:rPr>
              <a:t> compared to YOLOv11 throughout training.</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This suggests that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is making fewer false positives and false negatives, meaning it is detecting objects more reliably.</a:t>
            </a:r>
            <a:endParaRPr b="0" lang="en-US" sz="1160" spc="-1" strike="noStrike">
              <a:solidFill>
                <a:srgbClr val="000000"/>
              </a:solidFill>
              <a:latin typeface="Helvetica Neue"/>
            </a:endParaRPr>
          </a:p>
          <a:p>
            <a:pPr marL="106560" indent="-106560">
              <a:lnSpc>
                <a:spcPct val="135000"/>
              </a:lnSpc>
              <a:spcBef>
                <a:spcPts val="400"/>
              </a:spcBef>
              <a:buNone/>
              <a:tabLst>
                <a:tab algn="l" pos="0"/>
              </a:tabLst>
            </a:pPr>
            <a:r>
              <a:rPr b="0" lang="en-US" sz="1160" spc="-1" strike="noStrike">
                <a:solidFill>
                  <a:srgbClr val="111111"/>
                </a:solidFill>
                <a:latin typeface="Times New Roman"/>
                <a:ea typeface="Times New Roman"/>
              </a:rPr>
              <a:t>	</a:t>
            </a:r>
            <a:r>
              <a:rPr b="0" lang="en-US" sz="1160" spc="-1" strike="noStrike">
                <a:solidFill>
                  <a:srgbClr val="111111"/>
                </a:solidFill>
                <a:latin typeface="Times New Roman"/>
                <a:ea typeface="Times New Roman"/>
              </a:rPr>
              <a:t>3.</a:t>
            </a:r>
            <a:r>
              <a:rPr b="0" lang="en-US" sz="1160" spc="-1" strike="noStrike">
                <a:solidFill>
                  <a:srgbClr val="111111"/>
                </a:solidFill>
                <a:latin typeface="Times New Roman"/>
                <a:ea typeface="Times New Roman"/>
              </a:rPr>
              <a:t>	</a:t>
            </a:r>
            <a:r>
              <a:rPr b="1" lang="en-US" sz="1160" spc="-1" strike="noStrike">
                <a:solidFill>
                  <a:srgbClr val="111111"/>
                </a:solidFill>
                <a:latin typeface="Helvetica Neue"/>
                <a:ea typeface="Helvetica Neue"/>
              </a:rPr>
              <a:t>mAP50 &amp; mAP50-95 (Overall Detection Accuracy)</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maintains a higher </a:t>
            </a:r>
            <a:r>
              <a:rPr b="1" lang="en-US" sz="1160" spc="-1" strike="noStrike">
                <a:solidFill>
                  <a:srgbClr val="111111"/>
                </a:solidFill>
                <a:latin typeface="Helvetica Neue"/>
                <a:ea typeface="Helvetica Neue"/>
              </a:rPr>
              <a:t>mAP50(B)</a:t>
            </a:r>
            <a:r>
              <a:rPr b="0" lang="en-US" sz="1160" spc="-1" strike="noStrike">
                <a:solidFill>
                  <a:srgbClr val="111111"/>
                </a:solidFill>
                <a:latin typeface="Arial"/>
                <a:ea typeface="Arial"/>
              </a:rPr>
              <a:t> and </a:t>
            </a:r>
            <a:r>
              <a:rPr b="1" lang="en-US" sz="1160" spc="-1" strike="noStrike">
                <a:solidFill>
                  <a:srgbClr val="111111"/>
                </a:solidFill>
                <a:latin typeface="Helvetica Neue"/>
                <a:ea typeface="Helvetica Neue"/>
              </a:rPr>
              <a:t>mAP50-95(B)</a:t>
            </a:r>
            <a:r>
              <a:rPr b="0" lang="en-US" sz="1160" spc="-1" strike="noStrike">
                <a:solidFill>
                  <a:srgbClr val="111111"/>
                </a:solidFill>
                <a:latin typeface="Arial"/>
                <a:ea typeface="Arial"/>
              </a:rPr>
              <a:t> than YOLOv11.</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This implies that </a:t>
            </a:r>
            <a:r>
              <a:rPr b="1" lang="en-US" sz="1160" spc="-1" strike="noStrike">
                <a:solidFill>
                  <a:srgbClr val="111111"/>
                </a:solidFill>
                <a:latin typeface="Helvetica Neue"/>
                <a:ea typeface="Helvetica Neue"/>
              </a:rPr>
              <a:t>VisDrone</a:t>
            </a:r>
            <a:r>
              <a:rPr b="0" lang="en-US" sz="1160" spc="-1" strike="noStrike">
                <a:solidFill>
                  <a:srgbClr val="111111"/>
                </a:solidFill>
                <a:latin typeface="Arial"/>
                <a:ea typeface="Arial"/>
              </a:rPr>
              <a:t> is achieving better localization and classification performance across various IoU thresholds.</a:t>
            </a:r>
            <a:endParaRPr b="0" lang="en-US" sz="1160" spc="-1" strike="noStrike">
              <a:solidFill>
                <a:srgbClr val="000000"/>
              </a:solidFill>
              <a:latin typeface="Helvetica Neue"/>
            </a:endParaRPr>
          </a:p>
          <a:p>
            <a:pPr marL="106560" indent="-106560">
              <a:lnSpc>
                <a:spcPct val="135000"/>
              </a:lnSpc>
              <a:spcBef>
                <a:spcPts val="400"/>
              </a:spcBef>
              <a:buNone/>
              <a:tabLst>
                <a:tab algn="l" pos="0"/>
              </a:tabLst>
            </a:pPr>
            <a:r>
              <a:rPr b="0" lang="en-US" sz="1160" spc="-1" strike="noStrike">
                <a:solidFill>
                  <a:srgbClr val="111111"/>
                </a:solidFill>
                <a:latin typeface="Times New Roman"/>
                <a:ea typeface="Times New Roman"/>
              </a:rPr>
              <a:t>	</a:t>
            </a:r>
            <a:r>
              <a:rPr b="0" lang="en-US" sz="1160" spc="-1" strike="noStrike">
                <a:solidFill>
                  <a:srgbClr val="111111"/>
                </a:solidFill>
                <a:latin typeface="Times New Roman"/>
                <a:ea typeface="Times New Roman"/>
              </a:rPr>
              <a:t>4.</a:t>
            </a:r>
            <a:r>
              <a:rPr b="0" lang="en-US" sz="1160" spc="-1" strike="noStrike">
                <a:solidFill>
                  <a:srgbClr val="111111"/>
                </a:solidFill>
                <a:latin typeface="Times New Roman"/>
                <a:ea typeface="Times New Roman"/>
              </a:rPr>
              <a:t>	</a:t>
            </a:r>
            <a:r>
              <a:rPr b="1" lang="en-US" sz="1160" spc="-1" strike="noStrike">
                <a:solidFill>
                  <a:srgbClr val="111111"/>
                </a:solidFill>
                <a:latin typeface="Helvetica Neue"/>
                <a:ea typeface="Helvetica Neue"/>
              </a:rPr>
              <a:t>Histograms (Metric Distributions)</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The histograms confirm that </a:t>
            </a:r>
            <a:r>
              <a:rPr b="1" lang="en-US" sz="1160" spc="-1" strike="noStrike">
                <a:solidFill>
                  <a:srgbClr val="111111"/>
                </a:solidFill>
                <a:latin typeface="Helvetica Neue"/>
                <a:ea typeface="Helvetica Neue"/>
              </a:rPr>
              <a:t>VisDrone’s losses are more concentrated in lower values</a:t>
            </a:r>
            <a:r>
              <a:rPr b="0" lang="en-US" sz="1160" spc="-1" strike="noStrike">
                <a:solidFill>
                  <a:srgbClr val="111111"/>
                </a:solidFill>
                <a:latin typeface="Arial"/>
                <a:ea typeface="Arial"/>
              </a:rPr>
              <a:t>, while </a:t>
            </a:r>
            <a:r>
              <a:rPr b="1" lang="en-US" sz="1160" spc="-1" strike="noStrike">
                <a:solidFill>
                  <a:srgbClr val="111111"/>
                </a:solidFill>
                <a:latin typeface="Helvetica Neue"/>
                <a:ea typeface="Helvetica Neue"/>
              </a:rPr>
              <a:t>YOLOv11</a:t>
            </a:r>
            <a:r>
              <a:rPr b="0" lang="en-US" sz="1160" spc="-1" strike="noStrike">
                <a:solidFill>
                  <a:srgbClr val="111111"/>
                </a:solidFill>
                <a:latin typeface="Arial"/>
                <a:ea typeface="Arial"/>
              </a:rPr>
              <a:t> has a wider spread, indicating inconsistency.</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r>
              <a:rPr b="0" lang="en-US" sz="1160" spc="-1" strike="noStrike">
                <a:solidFill>
                  <a:srgbClr val="111111"/>
                </a:solidFill>
                <a:latin typeface="Arial"/>
                <a:ea typeface="Arial"/>
              </a:rPr>
              <a:t>	</a:t>
            </a:r>
            <a:r>
              <a:rPr b="0" lang="en-US" sz="1160" spc="-1" strike="noStrike">
                <a:solidFill>
                  <a:srgbClr val="111111"/>
                </a:solidFill>
                <a:latin typeface="Arial"/>
                <a:ea typeface="Arial"/>
              </a:rPr>
              <a:t>•</a:t>
            </a:r>
            <a:r>
              <a:rPr b="0" lang="en-US" sz="1160" spc="-1" strike="noStrike">
                <a:solidFill>
                  <a:srgbClr val="111111"/>
                </a:solidFill>
                <a:latin typeface="Arial"/>
                <a:ea typeface="Arial"/>
              </a:rPr>
              <a:t>	</a:t>
            </a:r>
            <a:r>
              <a:rPr b="0" lang="en-US" sz="1160" spc="-1" strike="noStrike">
                <a:solidFill>
                  <a:srgbClr val="111111"/>
                </a:solidFill>
                <a:latin typeface="Arial"/>
                <a:ea typeface="Arial"/>
              </a:rPr>
              <a:t>The distribution of </a:t>
            </a:r>
            <a:r>
              <a:rPr b="1" lang="en-US" sz="1160" spc="-1" strike="noStrike">
                <a:solidFill>
                  <a:srgbClr val="111111"/>
                </a:solidFill>
                <a:latin typeface="Helvetica Neue"/>
                <a:ea typeface="Helvetica Neue"/>
              </a:rPr>
              <a:t>precision, recall, and mAP</a:t>
            </a:r>
            <a:r>
              <a:rPr b="0" lang="en-US" sz="1160" spc="-1" strike="noStrike">
                <a:solidFill>
                  <a:srgbClr val="111111"/>
                </a:solidFill>
                <a:latin typeface="Arial"/>
                <a:ea typeface="Arial"/>
              </a:rPr>
              <a:t> for VisDrone shows more compact, higher values, further validating its superior performance.</a:t>
            </a:r>
            <a:endParaRPr b="0" lang="en-US" sz="1160" spc="-1" strike="noStrike">
              <a:solidFill>
                <a:srgbClr val="000000"/>
              </a:solidFill>
              <a:latin typeface="Helvetica Neue"/>
            </a:endParaRPr>
          </a:p>
          <a:p>
            <a:pPr marL="167760" indent="-167760">
              <a:lnSpc>
                <a:spcPct val="135000"/>
              </a:lnSpc>
              <a:spcBef>
                <a:spcPts val="400"/>
              </a:spcBef>
              <a:buNone/>
              <a:tabLst>
                <a:tab algn="l" pos="0"/>
              </a:tabLst>
            </a:pPr>
            <a:endParaRPr b="0" lang="en-US" sz="1160" spc="-1" strike="noStrike">
              <a:solidFill>
                <a:srgbClr val="000000"/>
              </a:solidFill>
              <a:latin typeface="Helvetica Neue"/>
            </a:endParaRPr>
          </a:p>
          <a:p>
            <a:pPr>
              <a:lnSpc>
                <a:spcPct val="135000"/>
              </a:lnSpc>
              <a:buNone/>
              <a:tabLst>
                <a:tab algn="l" pos="0"/>
              </a:tabLst>
            </a:pPr>
            <a:r>
              <a:rPr b="1" lang="en-US" sz="1160" spc="-1" strike="noStrike">
                <a:solidFill>
                  <a:srgbClr val="111111"/>
                </a:solidFill>
                <a:latin typeface="Arial"/>
                <a:ea typeface="Arial"/>
              </a:rPr>
              <a:t>Conclusion:</a:t>
            </a:r>
            <a:endParaRPr b="0" lang="en-US" sz="1160" spc="-1" strike="noStrike">
              <a:solidFill>
                <a:srgbClr val="000000"/>
              </a:solidFill>
              <a:latin typeface="Helvetica Neue"/>
            </a:endParaRPr>
          </a:p>
          <a:p>
            <a:pPr>
              <a:lnSpc>
                <a:spcPct val="135000"/>
              </a:lnSpc>
              <a:buNone/>
              <a:tabLst>
                <a:tab algn="l" pos="0"/>
              </a:tabLst>
            </a:pPr>
            <a:endParaRPr b="0" lang="en-US" sz="1160" spc="-1" strike="noStrike">
              <a:solidFill>
                <a:srgbClr val="000000"/>
              </a:solidFill>
              <a:latin typeface="Helvetica Neue"/>
            </a:endParaRPr>
          </a:p>
          <a:p>
            <a:pPr>
              <a:lnSpc>
                <a:spcPct val="135000"/>
              </a:lnSpc>
              <a:buNone/>
              <a:tabLst>
                <a:tab algn="l" pos="0"/>
              </a:tabLst>
            </a:pP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VisDrone outperforms YOLOv11</a:t>
            </a:r>
            <a:r>
              <a:rPr b="0" lang="en-US" sz="1160" spc="-1" strike="noStrike">
                <a:solidFill>
                  <a:srgbClr val="111111"/>
                </a:solidFill>
                <a:latin typeface="Arial"/>
                <a:ea typeface="Arial"/>
              </a:rPr>
              <a:t> in all key metrics (lower losses, higher precision, recall, and mAP).</a:t>
            </a:r>
            <a:endParaRPr b="0" lang="en-US" sz="1160" spc="-1" strike="noStrike">
              <a:solidFill>
                <a:srgbClr val="000000"/>
              </a:solidFill>
              <a:latin typeface="Helvetica Neue"/>
            </a:endParaRPr>
          </a:p>
          <a:p>
            <a:pPr>
              <a:lnSpc>
                <a:spcPct val="135000"/>
              </a:lnSpc>
              <a:buNone/>
              <a:tabLst>
                <a:tab algn="l" pos="0"/>
              </a:tabLst>
            </a:pP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YOLOv11 has higher losses and fluctuating dfl_loss</a:t>
            </a:r>
            <a:r>
              <a:rPr b="0" lang="en-US" sz="1160" spc="-1" strike="noStrike">
                <a:solidFill>
                  <a:srgbClr val="111111"/>
                </a:solidFill>
                <a:latin typeface="Arial"/>
                <a:ea typeface="Arial"/>
              </a:rPr>
              <a:t>, indicating less stability during training.</a:t>
            </a:r>
            <a:endParaRPr b="0" lang="en-US" sz="1160" spc="-1" strike="noStrike">
              <a:solidFill>
                <a:srgbClr val="000000"/>
              </a:solidFill>
              <a:latin typeface="Helvetica Neue"/>
            </a:endParaRPr>
          </a:p>
          <a:p>
            <a:pPr>
              <a:lnSpc>
                <a:spcPct val="135000"/>
              </a:lnSpc>
              <a:buNone/>
              <a:tabLst>
                <a:tab algn="l" pos="0"/>
              </a:tabLst>
            </a:pPr>
            <a:r>
              <a:rPr b="0" lang="en-US" sz="1160" spc="-1" strike="noStrike">
                <a:solidFill>
                  <a:srgbClr val="111111"/>
                </a:solidFill>
                <a:latin typeface="Arial"/>
                <a:ea typeface="Arial"/>
              </a:rPr>
              <a:t>🎯 </a:t>
            </a:r>
            <a:r>
              <a:rPr b="1" lang="en-US" sz="1160" spc="-1" strike="noStrike">
                <a:solidFill>
                  <a:srgbClr val="111111"/>
                </a:solidFill>
                <a:latin typeface="Helvetica Neue"/>
                <a:ea typeface="Helvetica Neue"/>
              </a:rPr>
              <a:t>VisDrone is the better choice for this task</a:t>
            </a:r>
            <a:r>
              <a:rPr b="0" lang="en-US" sz="1160" spc="-1" strike="noStrike">
                <a:solidFill>
                  <a:srgbClr val="111111"/>
                </a:solidFill>
                <a:latin typeface="Arial"/>
                <a:ea typeface="Arial"/>
              </a:rPr>
              <a:t> as it generalizes better and detects objects more accurately.</a:t>
            </a:r>
            <a:endParaRPr b="0" lang="en-US" sz="1160" spc="-1" strike="noStrike">
              <a:solidFill>
                <a:srgbClr val="000000"/>
              </a:solidFill>
              <a:latin typeface="Helvetica Neue"/>
            </a:endParaRPr>
          </a:p>
        </p:txBody>
      </p:sp>
      <p:sp>
        <p:nvSpPr>
          <p:cNvPr id="120" name="YOLOv11 vs YOLOv11 VisDrone pre-trained"/>
          <p:cNvSpPr/>
          <p:nvPr/>
        </p:nvSpPr>
        <p:spPr>
          <a:xfrm>
            <a:off x="952560" y="254160"/>
            <a:ext cx="11099520" cy="1637640"/>
          </a:xfrm>
          <a:prstGeom prst="rect">
            <a:avLst/>
          </a:prstGeom>
          <a:noFill/>
          <a:ln w="12700">
            <a:noFill/>
          </a:ln>
        </p:spPr>
        <p:style>
          <a:lnRef idx="0"/>
          <a:fillRef idx="0"/>
          <a:effectRef idx="0"/>
          <a:fontRef idx="minor"/>
        </p:style>
        <p:txBody>
          <a:bodyPr lIns="50760" rIns="50760" tIns="50760" bIns="50760" anchor="ctr">
            <a:normAutofit/>
          </a:bodyPr>
          <a:p>
            <a:pPr algn="ctr">
              <a:lnSpc>
                <a:spcPct val="100000"/>
              </a:lnSpc>
              <a:buNone/>
              <a:tabLst>
                <a:tab algn="l" pos="0"/>
              </a:tabLst>
            </a:pPr>
            <a:r>
              <a:rPr b="0" lang="en-US" sz="5040" spc="-1" strike="noStrike">
                <a:solidFill>
                  <a:srgbClr val="000000"/>
                </a:solidFill>
                <a:latin typeface="Helvetica Neue Medium"/>
                <a:ea typeface="Helvetica Neue Medium"/>
              </a:rPr>
              <a:t>YOLOv11 vs YOLOv11 VisDrone pre-trained</a:t>
            </a:r>
            <a:endParaRPr b="0" lang="en-US" sz="504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pPr algn="ctr">
              <a:buNone/>
            </a:pPr>
            <a:r>
              <a:rPr b="0" lang="en-US" sz="3200" spc="-1" strike="noStrike">
                <a:solidFill>
                  <a:srgbClr val="000000"/>
                </a:solidFill>
                <a:latin typeface="Helvetica Neue"/>
              </a:rPr>
              <a:t>CASE 3: RT-Detr (‘rtdetr-l.pt’)</a:t>
            </a:r>
            <a:endParaRPr b="0" lang="en-US" sz="3200" spc="-1" strike="noStrike">
              <a:solidFill>
                <a:srgbClr val="000000"/>
              </a:solidFill>
              <a:latin typeface="Helvetica Neue"/>
            </a:endParaRPr>
          </a:p>
        </p:txBody>
      </p:sp>
      <p:pic>
        <p:nvPicPr>
          <p:cNvPr id="122" name="" descr=""/>
          <p:cNvPicPr/>
          <p:nvPr/>
        </p:nvPicPr>
        <p:blipFill>
          <a:blip r:embed="rId1"/>
          <a:stretch/>
        </p:blipFill>
        <p:spPr>
          <a:xfrm>
            <a:off x="914400" y="5029200"/>
            <a:ext cx="10972800" cy="3819600"/>
          </a:xfrm>
          <a:prstGeom prst="rect">
            <a:avLst/>
          </a:prstGeom>
          <a:ln w="0">
            <a:noFill/>
          </a:ln>
        </p:spPr>
      </p:pic>
      <p:sp>
        <p:nvSpPr>
          <p:cNvPr id="123" name="Ultralytics YOLOv11 M size model as SOTA object detection model… 1"/>
          <p:cNvSpPr txBox="1"/>
          <p:nvPr/>
        </p:nvSpPr>
        <p:spPr>
          <a:xfrm>
            <a:off x="952560" y="2057400"/>
            <a:ext cx="11099520" cy="251460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Ultralytics RT-DETR L size model </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Train for 14 epochs on our dataset</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Best result achieved at 14 epoch</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952560" y="254160"/>
            <a:ext cx="11099520" cy="2158560"/>
          </a:xfrm>
          <a:prstGeom prst="rect">
            <a:avLst/>
          </a:prstGeom>
          <a:noFill/>
          <a:ln w="0">
            <a:noFill/>
          </a:ln>
        </p:spPr>
        <p:txBody>
          <a:bodyPr lIns="0" rIns="0" tIns="0" bIns="0" anchor="ctr">
            <a:noAutofit/>
          </a:bodyPr>
          <a:p>
            <a:pPr algn="ctr">
              <a:buNone/>
            </a:pPr>
            <a:r>
              <a:rPr b="0" lang="en-US" sz="3200" spc="-1" strike="noStrike">
                <a:solidFill>
                  <a:srgbClr val="000000"/>
                </a:solidFill>
                <a:latin typeface="Helvetica Neue"/>
              </a:rPr>
              <a:t>RT-DETR  validation</a:t>
            </a:r>
            <a:endParaRPr b="0" lang="en-US" sz="3200" spc="-1" strike="noStrike">
              <a:solidFill>
                <a:srgbClr val="000000"/>
              </a:solidFill>
              <a:latin typeface="Helvetica Neue"/>
            </a:endParaRPr>
          </a:p>
        </p:txBody>
      </p:sp>
      <p:pic>
        <p:nvPicPr>
          <p:cNvPr id="125" name="" descr=""/>
          <p:cNvPicPr/>
          <p:nvPr/>
        </p:nvPicPr>
        <p:blipFill>
          <a:blip r:embed="rId1"/>
          <a:stretch/>
        </p:blipFill>
        <p:spPr>
          <a:xfrm>
            <a:off x="914400" y="3370320"/>
            <a:ext cx="10972800" cy="1430280"/>
          </a:xfrm>
          <a:prstGeom prst="rect">
            <a:avLst/>
          </a:prstGeom>
          <a:ln w="0">
            <a:noFill/>
          </a:ln>
        </p:spPr>
      </p:pic>
      <p:pic>
        <p:nvPicPr>
          <p:cNvPr id="126" name="" descr=""/>
          <p:cNvPicPr/>
          <p:nvPr/>
        </p:nvPicPr>
        <p:blipFill>
          <a:blip r:embed="rId2"/>
          <a:stretch/>
        </p:blipFill>
        <p:spPr>
          <a:xfrm>
            <a:off x="576360" y="5004000"/>
            <a:ext cx="4910040" cy="3682800"/>
          </a:xfrm>
          <a:prstGeom prst="rect">
            <a:avLst/>
          </a:prstGeom>
          <a:ln w="0">
            <a:noFill/>
          </a:ln>
        </p:spPr>
      </p:pic>
      <p:pic>
        <p:nvPicPr>
          <p:cNvPr id="127" name="" descr=""/>
          <p:cNvPicPr/>
          <p:nvPr/>
        </p:nvPicPr>
        <p:blipFill>
          <a:blip r:embed="rId3"/>
          <a:stretch/>
        </p:blipFill>
        <p:spPr>
          <a:xfrm>
            <a:off x="6748560" y="4947120"/>
            <a:ext cx="4681440" cy="3511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952560" y="254160"/>
            <a:ext cx="11099520" cy="1346040"/>
          </a:xfrm>
          <a:prstGeom prst="rect">
            <a:avLst/>
          </a:prstGeom>
          <a:noFill/>
          <a:ln w="0">
            <a:noFill/>
          </a:ln>
        </p:spPr>
        <p:txBody>
          <a:bodyPr lIns="0" rIns="0" tIns="0" bIns="0" anchor="ctr">
            <a:noAutofit/>
          </a:bodyPr>
          <a:p>
            <a:pPr algn="ctr">
              <a:buNone/>
            </a:pPr>
            <a:r>
              <a:rPr b="0" lang="en-US" sz="3200" spc="-1" strike="noStrike">
                <a:solidFill>
                  <a:srgbClr val="000000"/>
                </a:solidFill>
                <a:latin typeface="Helvetica Neue"/>
              </a:rPr>
              <a:t>Video detections RT-Detr</a:t>
            </a:r>
            <a:endParaRPr b="0" lang="en-US" sz="3200" spc="-1" strike="noStrike">
              <a:solidFill>
                <a:srgbClr val="000000"/>
              </a:solidFill>
              <a:latin typeface="Helvetica Neue"/>
            </a:endParaRPr>
          </a:p>
        </p:txBody>
      </p:sp>
      <p:pic>
        <p:nvPicPr>
          <p:cNvPr id="129" name="" descr="">
            <a:hlinkClick r:id="" action="ppaction://media"/>
          </p:cNvPr>
          <p:cNvPicPr/>
          <p:nvPr>
            <a:videoFile r:link="rId1"/>
            <p:extLst>
              <p:ext uri="{DAA4B4D4-6D71-4841-9C94-3DE7FCFB9230}">
                <p14:media r:link="rId2"/>
              </p:ext>
            </p:extLst>
          </p:nvPr>
        </p:nvPicPr>
        <p:blipFill>
          <a:blip r:embed="rId3"/>
          <a:stretch>
            <a:fillRect/>
          </a:stretch>
        </p:blipFill>
        <p:spPr>
          <a:xfrm>
            <a:off x="914400" y="2514600"/>
            <a:ext cx="4719240" cy="3539160"/>
          </a:xfrm>
          <a:prstGeom prst="rect">
            <a:avLst/>
          </a:prstGeom>
          <a:ln w="0">
            <a:noFill/>
          </a:ln>
        </p:spPr>
      </p:pic>
      <p:pic>
        <p:nvPicPr>
          <p:cNvPr id="130" name="" descr="">
            <a:hlinkClick r:id="" action="ppaction://media"/>
          </p:cNvPr>
          <p:cNvPicPr/>
          <p:nvPr>
            <a:videoFile r:link="rId4"/>
            <p:extLst>
              <p:ext uri="{DAA4B4D4-6D71-4841-9C94-3DE7FCFB9230}">
                <p14:media r:embed="rId5"/>
              </p:ext>
            </p:extLst>
          </p:nvPr>
        </p:nvPicPr>
        <p:blipFill>
          <a:blip r:embed="rId6"/>
          <a:stretch>
            <a:fillRect/>
          </a:stretch>
        </p:blipFill>
        <p:spPr>
          <a:xfrm>
            <a:off x="6710760" y="2514600"/>
            <a:ext cx="4719240" cy="3539160"/>
          </a:xfrm>
          <a:prstGeom prst="rect">
            <a:avLst/>
          </a:prstGeom>
          <a:ln w="0">
            <a:noFill/>
          </a:ln>
        </p:spPr>
      </p:pic>
      <p:sp>
        <p:nvSpPr>
          <p:cNvPr id="131" name=""/>
          <p:cNvSpPr txBox="1"/>
          <p:nvPr/>
        </p:nvSpPr>
        <p:spPr>
          <a:xfrm>
            <a:off x="1600200" y="6202080"/>
            <a:ext cx="2514600" cy="427320"/>
          </a:xfrm>
          <a:prstGeom prst="rect">
            <a:avLst/>
          </a:prstGeom>
          <a:noFill/>
          <a:ln w="0">
            <a:noFill/>
          </a:ln>
        </p:spPr>
        <p:txBody>
          <a:bodyPr lIns="90000" rIns="90000" tIns="45000" bIns="45000" anchor="t">
            <a:noAutofit/>
          </a:bodyPr>
          <a:p>
            <a:pPr algn="ctr">
              <a:buNone/>
            </a:pPr>
            <a:r>
              <a:rPr b="0" lang="en-US" sz="2400" spc="-1" strike="noStrike">
                <a:latin typeface="Times New Roman"/>
                <a:hlinkClick r:id="rId7"/>
              </a:rPr>
              <a:t>Video_1</a:t>
            </a:r>
            <a:endParaRPr b="0" lang="en-US" sz="2400" spc="-1" strike="noStrike">
              <a:latin typeface="Times New Roman"/>
            </a:endParaRPr>
          </a:p>
        </p:txBody>
      </p:sp>
      <p:sp>
        <p:nvSpPr>
          <p:cNvPr id="132" name=""/>
          <p:cNvSpPr txBox="1"/>
          <p:nvPr/>
        </p:nvSpPr>
        <p:spPr>
          <a:xfrm>
            <a:off x="8247600" y="6202080"/>
            <a:ext cx="1810800" cy="427320"/>
          </a:xfrm>
          <a:prstGeom prst="rect">
            <a:avLst/>
          </a:prstGeom>
          <a:noFill/>
          <a:ln w="0">
            <a:noFill/>
          </a:ln>
        </p:spPr>
        <p:txBody>
          <a:bodyPr lIns="90000" rIns="90000" tIns="45000" bIns="45000" anchor="t">
            <a:noAutofit/>
          </a:bodyPr>
          <a:p>
            <a:r>
              <a:rPr b="0" lang="en-US" sz="2400" spc="-1" strike="noStrike">
                <a:latin typeface="Times New Roman"/>
                <a:hlinkClick r:id="rId8"/>
              </a:rPr>
              <a:t>Video_12</a:t>
            </a:r>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1686600" y="228600"/>
            <a:ext cx="9753120" cy="8915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Dataset exploration</a:t>
            </a:r>
            <a:endParaRPr b="0" lang="en-US" sz="8000" spc="-1" strike="noStrike">
              <a:solidFill>
                <a:srgbClr val="000000"/>
              </a:solidFill>
              <a:latin typeface="Helvetica Neue"/>
            </a:endParaRPr>
          </a:p>
        </p:txBody>
      </p:sp>
      <p:sp>
        <p:nvSpPr>
          <p:cNvPr id="83"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Dataset contains 14 videos</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Total 38948 frames</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48.6% of images with no drones detection</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 exploration</a:t>
            </a:r>
            <a:endParaRPr b="0" lang="en-US" sz="8000" spc="-1" strike="noStrike">
              <a:solidFill>
                <a:srgbClr val="000000"/>
              </a:solidFill>
              <a:latin typeface="Helvetica Neue"/>
            </a:endParaRPr>
          </a:p>
        </p:txBody>
      </p:sp>
      <p:pic>
        <p:nvPicPr>
          <p:cNvPr id="85" name="pasted-movie.png" descr="pasted-movie.png"/>
          <p:cNvPicPr/>
          <p:nvPr/>
        </p:nvPicPr>
        <p:blipFill>
          <a:blip r:embed="rId1"/>
          <a:stretch/>
        </p:blipFill>
        <p:spPr>
          <a:xfrm>
            <a:off x="222120" y="2264400"/>
            <a:ext cx="12560040" cy="7492680"/>
          </a:xfrm>
          <a:prstGeom prst="rect">
            <a:avLst/>
          </a:prstGeom>
          <a:ln w="127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Images resolution</a:t>
            </a:r>
            <a:endParaRPr b="0" lang="en-US" sz="8000" spc="-1" strike="noStrike">
              <a:solidFill>
                <a:srgbClr val="000000"/>
              </a:solidFill>
              <a:latin typeface="Helvetica Neue"/>
            </a:endParaRPr>
          </a:p>
        </p:txBody>
      </p:sp>
      <p:pic>
        <p:nvPicPr>
          <p:cNvPr id="87" name="pasted-movie.png" descr="pasted-movie.png"/>
          <p:cNvPicPr/>
          <p:nvPr/>
        </p:nvPicPr>
        <p:blipFill>
          <a:blip r:embed="rId1"/>
          <a:stretch/>
        </p:blipFill>
        <p:spPr>
          <a:xfrm>
            <a:off x="0" y="2513880"/>
            <a:ext cx="13004280" cy="6453000"/>
          </a:xfrm>
          <a:prstGeom prst="rect">
            <a:avLst/>
          </a:prstGeom>
          <a:ln w="127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Drone’s area</a:t>
            </a:r>
            <a:endParaRPr b="0" lang="en-US" sz="8000" spc="-1" strike="noStrike">
              <a:solidFill>
                <a:srgbClr val="000000"/>
              </a:solidFill>
              <a:latin typeface="Helvetica Neue"/>
            </a:endParaRPr>
          </a:p>
        </p:txBody>
      </p:sp>
      <p:pic>
        <p:nvPicPr>
          <p:cNvPr id="89" name="pasted-movie.png" descr="pasted-movie.png"/>
          <p:cNvPicPr/>
          <p:nvPr/>
        </p:nvPicPr>
        <p:blipFill>
          <a:blip r:embed="rId1"/>
          <a:stretch/>
        </p:blipFill>
        <p:spPr>
          <a:xfrm>
            <a:off x="222120" y="2228760"/>
            <a:ext cx="12560040" cy="7492680"/>
          </a:xfrm>
          <a:prstGeom prst="rect">
            <a:avLst/>
          </a:prstGeom>
          <a:ln w="127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Data preprocessing</a:t>
            </a:r>
            <a:endParaRPr b="0" lang="en-US" sz="8000" spc="-1" strike="noStrike">
              <a:solidFill>
                <a:srgbClr val="000000"/>
              </a:solidFill>
              <a:latin typeface="Helvetica Neue"/>
            </a:endParaRPr>
          </a:p>
        </p:txBody>
      </p:sp>
      <p:sp>
        <p:nvSpPr>
          <p:cNvPr id="91"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Since all images has the same height and 2 different widths, 2 approaches have been proposed: letterboxing and cropping</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Crop to 480x480 was chosen in order to save size of objects (most of them too small)</a:t>
            </a:r>
            <a:endParaRPr b="0" lang="en-US" sz="3200" spc="-1" strike="noStrike">
              <a:solidFill>
                <a:srgbClr val="000000"/>
              </a:solidFill>
              <a:latin typeface="Helvetica Neue"/>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952560" y="254160"/>
            <a:ext cx="11099520" cy="2158560"/>
          </a:xfrm>
          <a:prstGeom prst="rect">
            <a:avLst/>
          </a:prstGeom>
          <a:noFill/>
          <a:ln w="12600">
            <a:noFill/>
          </a:ln>
        </p:spPr>
        <p:txBody>
          <a:bodyPr lIns="50760" rIns="50760" tIns="50760" bIns="50760" anchor="ctr">
            <a:noAutofit/>
          </a:bodyPr>
          <a:p>
            <a:pPr algn="ctr">
              <a:lnSpc>
                <a:spcPct val="100000"/>
              </a:lnSpc>
              <a:buNone/>
              <a:tabLst>
                <a:tab algn="l" pos="0"/>
              </a:tabLst>
            </a:pPr>
            <a:r>
              <a:rPr b="0" lang="en-US" sz="8000" spc="-1" strike="noStrike">
                <a:solidFill>
                  <a:srgbClr val="000000"/>
                </a:solidFill>
                <a:latin typeface="Helvetica Neue Medium"/>
                <a:ea typeface="Helvetica Neue Medium"/>
              </a:rPr>
              <a:t>Architecture selection</a:t>
            </a:r>
            <a:endParaRPr b="0" lang="en-US" sz="8000" spc="-1" strike="noStrike">
              <a:solidFill>
                <a:srgbClr val="000000"/>
              </a:solidFill>
              <a:latin typeface="Helvetica Neue"/>
            </a:endParaRPr>
          </a:p>
        </p:txBody>
      </p:sp>
      <p:sp>
        <p:nvSpPr>
          <p:cNvPr id="93" name="PlaceHolder 2"/>
          <p:cNvSpPr>
            <a:spLocks noGrp="1"/>
          </p:cNvSpPr>
          <p:nvPr>
            <p:ph/>
          </p:nvPr>
        </p:nvSpPr>
        <p:spPr>
          <a:xfrm>
            <a:off x="952560" y="2590920"/>
            <a:ext cx="11099520" cy="6286320"/>
          </a:xfrm>
          <a:prstGeom prst="rect">
            <a:avLst/>
          </a:prstGeom>
          <a:noFill/>
          <a:ln w="12600">
            <a:noFill/>
          </a:ln>
        </p:spPr>
        <p:txBody>
          <a:bodyPr lIns="50760" rIns="50760" tIns="50760" bIns="50760" anchor="ctr">
            <a:noAutofit/>
          </a:bodyPr>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YOLOv11m</a:t>
            </a:r>
            <a:endParaRPr b="0" lang="en-US" sz="3200" spc="-1" strike="noStrike">
              <a:solidFill>
                <a:srgbClr val="000000"/>
              </a:solidFill>
              <a:latin typeface="Helvetica Neue"/>
            </a:endParaRPr>
          </a:p>
          <a:p>
            <a:pPr marL="444600" indent="-444600">
              <a:lnSpc>
                <a:spcPct val="100000"/>
              </a:lnSpc>
              <a:spcBef>
                <a:spcPts val="4201"/>
              </a:spcBef>
              <a:buClr>
                <a:srgbClr val="000000"/>
              </a:buClr>
              <a:buSzPct val="145000"/>
              <a:buFont typeface="Symbol" charset="2"/>
              <a:buChar char=""/>
            </a:pPr>
            <a:r>
              <a:rPr b="0" lang="en-US" sz="3200" spc="-1" strike="noStrike">
                <a:solidFill>
                  <a:srgbClr val="000000"/>
                </a:solidFill>
                <a:latin typeface="Helvetica Neue"/>
                <a:ea typeface="Helvetica Neue"/>
              </a:rPr>
              <a:t>RT-DETR</a:t>
            </a:r>
            <a:endParaRPr b="0" lang="en-US" sz="3200" spc="-1" strike="noStrike">
              <a:solidFill>
                <a:srgbClr val="000000"/>
              </a:solidFill>
              <a:latin typeface="Helvetica Neue"/>
            </a:endParaRPr>
          </a:p>
        </p:txBody>
      </p:sp>
      <p:pic>
        <p:nvPicPr>
          <p:cNvPr id="94" name="pasted-movie.png" descr="pasted-movie.png"/>
          <p:cNvPicPr/>
          <p:nvPr/>
        </p:nvPicPr>
        <p:blipFill>
          <a:blip r:embed="rId1"/>
          <a:stretch/>
        </p:blipFill>
        <p:spPr>
          <a:xfrm>
            <a:off x="7002000" y="4391640"/>
            <a:ext cx="4716360" cy="2684520"/>
          </a:xfrm>
          <a:prstGeom prst="rect">
            <a:avLst/>
          </a:prstGeom>
          <a:ln w="1270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914400" y="356040"/>
            <a:ext cx="11099520" cy="2158560"/>
          </a:xfrm>
          <a:prstGeom prst="rect">
            <a:avLst/>
          </a:prstGeom>
          <a:noFill/>
          <a:ln w="0">
            <a:noFill/>
          </a:ln>
        </p:spPr>
        <p:txBody>
          <a:bodyPr lIns="0" rIns="0" tIns="0" bIns="0" anchor="ctr">
            <a:noAutofit/>
          </a:bodyPr>
          <a:p>
            <a:pPr algn="ctr">
              <a:lnSpc>
                <a:spcPct val="100000"/>
              </a:lnSpc>
              <a:buNone/>
            </a:pPr>
            <a:r>
              <a:rPr b="0" lang="en-US" sz="3200" spc="-1" strike="noStrike">
                <a:solidFill>
                  <a:srgbClr val="000000"/>
                </a:solidFill>
                <a:latin typeface="Helvetica Neue"/>
                <a:ea typeface="Helvetica Neue"/>
              </a:rPr>
              <a:t>Yolo </a:t>
            </a:r>
            <a:r>
              <a:rPr b="0" lang="en-US" sz="3200" spc="-1" strike="noStrike">
                <a:solidFill>
                  <a:srgbClr val="000000"/>
                </a:solidFill>
                <a:latin typeface="Helvetica Neue"/>
              </a:rPr>
              <a:t>network architecture</a:t>
            </a:r>
            <a:endParaRPr b="0" lang="en-US" sz="3200" spc="-1" strike="noStrike">
              <a:solidFill>
                <a:srgbClr val="000000"/>
              </a:solidFill>
              <a:latin typeface="Helvetica Neue"/>
            </a:endParaRPr>
          </a:p>
        </p:txBody>
      </p:sp>
      <p:sp>
        <p:nvSpPr>
          <p:cNvPr id="96" name="PlaceHolder 2"/>
          <p:cNvSpPr>
            <a:spLocks noGrp="1"/>
          </p:cNvSpPr>
          <p:nvPr>
            <p:ph/>
          </p:nvPr>
        </p:nvSpPr>
        <p:spPr>
          <a:xfrm>
            <a:off x="914400" y="5943600"/>
            <a:ext cx="11099520" cy="2743200"/>
          </a:xfrm>
          <a:prstGeom prst="rect">
            <a:avLst/>
          </a:prstGeom>
          <a:noFill/>
          <a:ln w="0">
            <a:noFill/>
          </a:ln>
        </p:spPr>
        <p:txBody>
          <a:bodyPr lIns="0" rIns="0" tIns="0" bIns="0" anchor="t">
            <a:normAutofit fontScale="44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The core of YOLO's architecture is a single convolutional neural network (CNN) that simultaneously predicts multiple bounding boxes and class probabilities for each bounding box. The key components of YOLO's architecture are:</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Grid Division: The input image is divided into an S x S grid. Each grid cell is responsible for detecting objects whose center falls within it.</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Bounding Box Prediction: Each grid cell predicts B bounding boxes, each with a confidence score. The confidence score reflects the probability that a bounding box contains an object and the accuracy of the bounding box.</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Class Prediction: Each grid cell also predicts the class probabilities C for the object, given that an object exists in that grid cell.</a:t>
            </a:r>
            <a:endParaRPr b="0" lang="en-US" sz="32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Helvetica Neue"/>
              </a:rPr>
              <a:t>Final Predictions: YOLO combines these predictions to generate the final detected objects, applying non-max suppression to eliminate redundant bounding boxes.</a:t>
            </a:r>
            <a:endParaRPr b="0" lang="en-US" sz="3200" spc="-1" strike="noStrike">
              <a:solidFill>
                <a:srgbClr val="000000"/>
              </a:solidFill>
              <a:latin typeface="Helvetica Neue"/>
            </a:endParaRPr>
          </a:p>
        </p:txBody>
      </p:sp>
      <p:pic>
        <p:nvPicPr>
          <p:cNvPr id="97" name="" descr=""/>
          <p:cNvPicPr/>
          <p:nvPr/>
        </p:nvPicPr>
        <p:blipFill>
          <a:blip r:embed="rId1"/>
          <a:stretch/>
        </p:blipFill>
        <p:spPr>
          <a:xfrm>
            <a:off x="1828800" y="2057400"/>
            <a:ext cx="8915400" cy="3318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2025-02-26T16:28:33Z</dcterms:modified>
  <cp:revision>1</cp:revision>
  <dc:subject/>
  <dc:title/>
</cp:coreProperties>
</file>